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8"/>
  </p:sldMasterIdLst>
  <p:sldIdLst>
    <p:sldId id="257" r:id="rId9"/>
    <p:sldId id="259" r:id="rId10"/>
  </p:sldIdLst>
  <p:sldSz cx="6858000" cy="9144000" type="letter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EAEAE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1804" y="4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customXml" Target="../customXml/item7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0" Type="http://schemas.openxmlformats.org/officeDocument/2006/relationships/slide" Target="slides/slide2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F16999-A74A-45FD-AD35-E4B942F8DA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846ACC-7CC0-4514-98B9-134FC9150D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0A77DE-F1CD-4DBE-892A-5A89519DBA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FEAC9-B686-48B0-A4D6-5DA5420042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375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D8AD3C-61D2-43A7-B00F-2BCECAD30A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2119EB-6FDC-444C-8BBC-43C2CE1B8D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0CCD60-FAED-49BD-86BC-FFA476B752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73138-6091-4AE2-A542-952EEE9DE0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970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23568A-6056-4C86-B927-3CCB48FA22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228701-6D03-4C4D-8AE0-06182269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73B496-9E38-40C7-855F-8267F22ED2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96B6A-7FB3-4780-AD1E-52EEAA59B6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8936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395B14-13AA-48BC-A4D2-2B48FA1853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180F3B-8F33-4ECF-AFE8-91583D7403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0EF0C1-124A-4C45-9103-C0A01B416C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23F26-1C8B-425F-9465-43084D9B9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8280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393DAB-C1C6-44C6-8177-DAB333BF78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222942-666E-42AC-9CE7-C7D2428099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1A9F67-1308-4D7B-9EC2-2D18744552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BF862-384C-474E-AE92-4AA2621A0F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624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5E54D1-80A0-436A-8AB4-8C1E7AC594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1CA49D-3900-4680-8597-DFBB8AB239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9903BD-2760-43CD-B451-0AEE809A58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5C769-AB3E-4876-B651-5F19ADD8AA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64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DAC6C8A-9B6F-4F4E-BB4D-290E0C1267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EF05084-CE74-4677-AEC2-991023EBE0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1FE032F-7A27-4010-9AC8-A0A2CC7C28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D0E53-5D49-4AAB-A0CB-C449738266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745767E-11DC-4784-BC11-86C1DBF4E5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4CA9B7-C42E-4D2F-B34D-A9AEABAE02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DCBE4DC-0142-42BE-9C4B-B3DF25520F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85D1E-3CC2-4895-8851-5C2CFE1FC2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7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49A2DF3-7FDC-40E0-B3ED-8F1D168263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2AF768E-1E3A-403D-908E-89E9EB2C62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7857DCA-CC7D-4E20-B77A-13271A3673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ECC73-C935-418E-B500-2A7C4BFA0A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0028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472A7A-767A-4FD1-81E0-A52F604851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3A652F-5F47-4915-9EC1-07630A3B83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AE3D92-89B8-475E-8B21-E0D3ECE7CE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F0DAE-F721-4BE2-B0F1-24E481259D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04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BA0240-159E-46C5-9C7E-E93BD7D0BC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FD79B0-6119-4F2C-8E90-755EAC223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48F567-55E8-48C7-A84F-7C7C7F81DC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B11C0-5389-4017-9F07-F3FA2EA792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56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73E062C-EAE4-497C-9CA6-40B2CBF041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23A9D03-B27F-4A58-A8E2-0223A0A05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0D4878E9-C76E-4C49-B980-10D6ADAD522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73FB84B3-9860-4A88-8701-6FE774A881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C5A1E754-2F07-4F73-AAD1-4E436EB05A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4EE7A8A-A691-4860-8587-C149986287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corporate_ppt_bw">
            <a:extLst>
              <a:ext uri="{FF2B5EF4-FFF2-40B4-BE49-F238E27FC236}">
                <a16:creationId xmlns:a16="http://schemas.microsoft.com/office/drawing/2014/main" id="{4A1DA15B-E5F2-4033-966D-6E1987AFC4E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0"/>
            <a:ext cx="6096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t">
            <a:extLst>
              <a:ext uri="{FF2B5EF4-FFF2-40B4-BE49-F238E27FC236}">
                <a16:creationId xmlns:a16="http://schemas.microsoft.com/office/drawing/2014/main" id="{9A7D5B23-C8D4-4A2B-95C4-653E34A6A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288" y="6921500"/>
            <a:ext cx="3287712" cy="222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7" descr="a">
            <a:extLst>
              <a:ext uri="{FF2B5EF4-FFF2-40B4-BE49-F238E27FC236}">
                <a16:creationId xmlns:a16="http://schemas.microsoft.com/office/drawing/2014/main" id="{5A99EA92-B621-4ABF-9E86-0ED4F5092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775" y="3436938"/>
            <a:ext cx="3287713" cy="222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m">
            <a:extLst>
              <a:ext uri="{FF2B5EF4-FFF2-40B4-BE49-F238E27FC236}">
                <a16:creationId xmlns:a16="http://schemas.microsoft.com/office/drawing/2014/main" id="{9F3421B9-3C20-42DE-89B5-572AE968E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1719263"/>
            <a:ext cx="3292475" cy="222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 descr="S">
            <a:extLst>
              <a:ext uri="{FF2B5EF4-FFF2-40B4-BE49-F238E27FC236}">
                <a16:creationId xmlns:a16="http://schemas.microsoft.com/office/drawing/2014/main" id="{C8CAC313-6DA9-4CB5-83BD-07AA556F8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87713" cy="222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0" descr="MCj04247960000[1]">
            <a:extLst>
              <a:ext uri="{FF2B5EF4-FFF2-40B4-BE49-F238E27FC236}">
                <a16:creationId xmlns:a16="http://schemas.microsoft.com/office/drawing/2014/main" id="{62D05515-CAC7-4B78-A8BC-57B7E616F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932" flipH="1">
            <a:off x="4267200" y="1219200"/>
            <a:ext cx="2387600" cy="244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 Box 11">
            <a:extLst>
              <a:ext uri="{FF2B5EF4-FFF2-40B4-BE49-F238E27FC236}">
                <a16:creationId xmlns:a16="http://schemas.microsoft.com/office/drawing/2014/main" id="{A89DC2DB-68FA-4628-A94F-03290F0DC017}"/>
              </a:ext>
            </a:extLst>
          </p:cNvPr>
          <p:cNvSpPr txBox="1">
            <a:spLocks noChangeArrowheads="1"/>
          </p:cNvSpPr>
          <p:nvPr/>
        </p:nvSpPr>
        <p:spPr bwMode="auto">
          <a:xfrm rot="910914">
            <a:off x="4495800" y="1752600"/>
            <a:ext cx="1866900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E05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1" i="1"/>
              <a:t>To make your objectives SMART, draft them with enough detail to answer these questions! </a:t>
            </a:r>
            <a:br>
              <a:rPr lang="en-US" altLang="en-US" sz="1400" b="1" i="1"/>
            </a:br>
            <a:r>
              <a:rPr lang="en-US" altLang="en-US" sz="900" b="1" i="1"/>
              <a:t>(See examples on back)</a:t>
            </a:r>
          </a:p>
        </p:txBody>
      </p:sp>
      <p:pic>
        <p:nvPicPr>
          <p:cNvPr id="2056" name="Picture 13" descr="r 2">
            <a:extLst>
              <a:ext uri="{FF2B5EF4-FFF2-40B4-BE49-F238E27FC236}">
                <a16:creationId xmlns:a16="http://schemas.microsoft.com/office/drawing/2014/main" id="{6B6735F7-3716-4430-AF9D-5F6427CDC8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488" y="5156200"/>
            <a:ext cx="3352800" cy="227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TextBox 1">
            <a:extLst>
              <a:ext uri="{FF2B5EF4-FFF2-40B4-BE49-F238E27FC236}">
                <a16:creationId xmlns:a16="http://schemas.microsoft.com/office/drawing/2014/main" id="{A5D7BCF4-D399-4BE5-B6E3-4D5CE382D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763000"/>
            <a:ext cx="31353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2"/>
                </a:solidFill>
              </a:rPr>
              <a:t>Cummins Internal Use Only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977A784-4B39-42E7-9E54-4845B11A71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" y="76200"/>
            <a:ext cx="6162675" cy="360363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SMART Performance Objectives</a:t>
            </a:r>
            <a:b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altLang="en-US" sz="18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5" name="TextBox 1">
            <a:extLst>
              <a:ext uri="{FF2B5EF4-FFF2-40B4-BE49-F238E27FC236}">
                <a16:creationId xmlns:a16="http://schemas.microsoft.com/office/drawing/2014/main" id="{567EDAC9-FF85-432E-87AE-116185D9D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888413"/>
            <a:ext cx="3135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bg2"/>
                </a:solidFill>
              </a:rPr>
              <a:t>Cummins Internal Use Only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EB8A3A9-67CB-407D-A5D6-6B8018662C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607463"/>
              </p:ext>
            </p:extLst>
          </p:nvPr>
        </p:nvGraphicFramePr>
        <p:xfrm>
          <a:off x="342900" y="463550"/>
          <a:ext cx="6162672" cy="42217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38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2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2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/>
                        <a:t>Goal Name</a:t>
                      </a:r>
                      <a:endParaRPr lang="en-US" sz="1400" dirty="0"/>
                    </a:p>
                  </a:txBody>
                  <a:tcPr marL="91422" marR="91422" marT="45724" marB="45724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/>
                        <a:t>Performance Objective</a:t>
                      </a:r>
                      <a:endParaRPr lang="en-US" sz="1400"/>
                    </a:p>
                  </a:txBody>
                  <a:tcPr marL="91422" marR="91422" marT="45724" marB="45724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/>
                        <a:t>Agreed Timing &amp; Measures</a:t>
                      </a:r>
                      <a:endParaRPr lang="en-US" sz="1400"/>
                    </a:p>
                  </a:txBody>
                  <a:tcPr marL="91422" marR="91422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164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900"/>
                        <a:t>Support Product Infant Care Launch</a:t>
                      </a:r>
                      <a:endParaRPr lang="en-US" sz="900"/>
                    </a:p>
                  </a:txBody>
                  <a:tcPr marL="91422" marR="91422" marT="45724" marB="45724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900"/>
                        <a:t>Identify methods to support Product</a:t>
                      </a:r>
                      <a:r>
                        <a:rPr lang="en-GB" sz="900" baseline="0"/>
                        <a:t> X as required; Service tools and agreed strategy; Documentation available; Support of VPI Process in Product Line Z; Refine system, lead meetings until successor found, document processes; Roll out processes worldwide by end of Q3</a:t>
                      </a:r>
                      <a:endParaRPr lang="en-US" sz="900"/>
                    </a:p>
                  </a:txBody>
                  <a:tcPr marL="91422" marR="91422" marT="45724" marB="45724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900"/>
                        <a:t>No designs needing rework</a:t>
                      </a:r>
                      <a:r>
                        <a:rPr lang="en-GB" sz="900" baseline="0"/>
                        <a:t> to improve serviceability ; 100% Service Tools</a:t>
                      </a:r>
                      <a:r>
                        <a:rPr lang="en-US" sz="900" baseline="0"/>
                        <a:t> and Service Manuals available at product launch Mar 15th; 100% of projects successfully passing through system Q2; No problems later; Full transition to Program Manager when identified; Successful and on time roll out, by end of Q3</a:t>
                      </a:r>
                      <a:endParaRPr lang="en-GB" sz="900" baseline="0"/>
                    </a:p>
                  </a:txBody>
                  <a:tcPr marL="91422" marR="91422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315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900"/>
                        <a:t>Safety Culture</a:t>
                      </a:r>
                      <a:endParaRPr lang="en-US" sz="900"/>
                    </a:p>
                  </a:txBody>
                  <a:tcPr marL="91422" marR="91422" marT="45724" marB="45724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900" kern="1200" baseline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Implement Goal Tree Projects and Initiatives to sustain safety culture in the organization by focusing on leading indicators (safety trainings, LILI trainings, P2S trainings, defined safety initiatives-Ergonomics, Machine Guarding, Contractor safety and  incidents investigations</a:t>
                      </a:r>
                    </a:p>
                  </a:txBody>
                  <a:tcPr marL="91422" marR="91422" marT="45724" marB="45724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tr-TR" sz="900" kern="1200" baseline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en-US" sz="900" kern="1200" baseline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Achieve targets for leading indicators: % of Training </a:t>
                      </a:r>
                      <a:r>
                        <a:rPr lang="en-US" sz="900" kern="1200" baseline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hrs</a:t>
                      </a:r>
                      <a:r>
                        <a:rPr lang="en-US" sz="900" kern="1200" baseline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&gt;X ; LILI&gt;X ; Passport to Safety&gt;X; </a:t>
                      </a:r>
                      <a:br>
                        <a:rPr lang="en-US" sz="1800" kern="1200"/>
                      </a:br>
                      <a:r>
                        <a:rPr lang="tr-TR" sz="900" kern="1200" baseline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en-US" sz="900" kern="1200" baseline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Achieve year-end targets for lagging indicators: Incident rate&lt;X ; Severity case rate&lt;x; Contractor safety incident rate&lt;x; </a:t>
                      </a:r>
                      <a:br>
                        <a:rPr lang="en-US" sz="1800" kern="1200"/>
                      </a:br>
                      <a:r>
                        <a:rPr lang="tr-TR" sz="900" kern="1200" baseline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en-US" sz="900" kern="1200" baseline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Ergonomics risk assessment/ total number of operations &gt;x per month</a:t>
                      </a:r>
                    </a:p>
                    <a:p>
                      <a:pPr>
                        <a:buNone/>
                      </a:pPr>
                      <a:r>
                        <a:rPr lang="tr-TR" sz="900" kern="1200" baseline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en-US" sz="900" kern="1200" baseline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Ergonomics risk reduction target &gt;x per month</a:t>
                      </a:r>
                    </a:p>
                    <a:p>
                      <a:pPr>
                        <a:buNone/>
                      </a:pPr>
                      <a:r>
                        <a:rPr lang="tr-TR" sz="900" kern="1200" baseline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en-US" sz="900" kern="1200" baseline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100% on time incident investigations and 100% implemented actions on the defined time period</a:t>
                      </a:r>
                      <a:endParaRPr lang="en-GB" sz="900" kern="1200" baseline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2" marR="91422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164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900" dirty="0"/>
                        <a:t>Improve Supplier Quality</a:t>
                      </a:r>
                      <a:endParaRPr lang="en-GB" sz="900" baseline="0" dirty="0"/>
                    </a:p>
                  </a:txBody>
                  <a:tcPr marL="91422" marR="91422" marT="45724" marB="457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/>
                        <a:t>Lead Supplier Quality Improvement Project</a:t>
                      </a:r>
                      <a:r>
                        <a:rPr lang="en-GB" sz="900" baseline="0"/>
                        <a:t> for Segment X by creating a strategy, defining improvement measures, implementing the strategy with action plans and executing the plan. </a:t>
                      </a:r>
                      <a:endParaRPr lang="en-US" sz="900"/>
                    </a:p>
                  </a:txBody>
                  <a:tcPr marL="91422" marR="91422" marT="45724" marB="45724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900" baseline="0" dirty="0"/>
                        <a:t>Q1 – Draft strategy reviewed with Sourcing leaders – Quality metrics to be published for all existing suppliers/ Q2 – Work Plans established with key suppliers for improvement/ Q3 – track improvement plans – key features identified for capability study/ Q4 – track improvement plans. Capability data documented with initial analysis. </a:t>
                      </a:r>
                    </a:p>
                  </a:txBody>
                  <a:tcPr marL="91422" marR="91422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5C66BF19-4BA9-48FD-9DD7-327461218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4552950"/>
            <a:ext cx="61626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SMART Development </a:t>
            </a:r>
            <a:r>
              <a:rPr lang="tr-TR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Objectives</a:t>
            </a:r>
            <a:br>
              <a:rPr lang="en-US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altLang="en-US" sz="18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966FA1D-59D8-4867-A789-4F788FEC41F2}"/>
              </a:ext>
            </a:extLst>
          </p:cNvPr>
          <p:cNvGraphicFramePr>
            <a:graphicFrameLocks noGrp="1"/>
          </p:cNvGraphicFramePr>
          <p:nvPr/>
        </p:nvGraphicFramePr>
        <p:xfrm>
          <a:off x="333375" y="4962525"/>
          <a:ext cx="6172200" cy="38100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6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15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/>
                        <a:t>Goal Name</a:t>
                      </a:r>
                      <a:endParaRPr lang="en-US" sz="1400" dirty="0"/>
                    </a:p>
                  </a:txBody>
                  <a:tcPr marL="91458" marR="91458" marT="45713" marB="45713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 dirty="0"/>
                        <a:t>Development Objective</a:t>
                      </a:r>
                      <a:endParaRPr lang="en-US" sz="1400" dirty="0"/>
                    </a:p>
                  </a:txBody>
                  <a:tcPr marL="91458" marR="91458" marT="45713" marB="45713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400"/>
                        <a:t>Agreed Timing &amp; Measures</a:t>
                      </a:r>
                      <a:endParaRPr lang="en-US" sz="1400"/>
                    </a:p>
                  </a:txBody>
                  <a:tcPr marL="91458" marR="91458" marT="45713" marB="457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04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900" dirty="0"/>
                        <a:t>Impro</a:t>
                      </a:r>
                      <a:r>
                        <a:rPr lang="en-GB" sz="900" baseline="0" dirty="0"/>
                        <a:t>ve</a:t>
                      </a:r>
                      <a:r>
                        <a:rPr lang="en-GB" sz="900" dirty="0"/>
                        <a:t> Proficiency level of competency</a:t>
                      </a:r>
                      <a:r>
                        <a:rPr lang="en-GB" sz="900" b="0" i="0" u="none" strike="noStrike" baseline="0" noProof="0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r>
                        <a:rPr lang="tr-TR" sz="900" b="0" i="0" u="none" strike="noStrike" baseline="0" noProof="0" dirty="0">
                          <a:solidFill>
                            <a:srgbClr val="000000"/>
                          </a:solidFill>
                          <a:latin typeface="Arial"/>
                        </a:rPr>
                        <a:t>’</a:t>
                      </a:r>
                      <a:r>
                        <a:rPr lang="en-GB" sz="900" b="0" i="0" u="none" strike="noStrike" baseline="0" noProof="0" dirty="0">
                          <a:solidFill>
                            <a:srgbClr val="000000"/>
                          </a:solidFill>
                          <a:latin typeface="Arial"/>
                        </a:rPr>
                        <a:t>Drives Engagement</a:t>
                      </a:r>
                      <a:r>
                        <a:rPr lang="tr-TR" sz="900" b="0" i="0" u="none" strike="noStrike" baseline="0" noProof="0" dirty="0">
                          <a:solidFill>
                            <a:srgbClr val="000000"/>
                          </a:solidFill>
                          <a:latin typeface="Arial"/>
                        </a:rPr>
                        <a:t>’</a:t>
                      </a:r>
                      <a:endParaRPr lang="en-US" sz="900" dirty="0"/>
                    </a:p>
                  </a:txBody>
                  <a:tcPr marL="91458" marR="91458" marT="45713" marB="45713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900" b="0" i="0" u="none" strike="noStrike" baseline="0" noProof="0">
                          <a:solidFill>
                            <a:srgbClr val="000000"/>
                          </a:solidFill>
                          <a:latin typeface="Arial"/>
                        </a:rPr>
                        <a:t>Improve Proficiency level of 'Drives Engagement' through learning from a coach who has a strong reputation for motivating employees. Learn how to empower employees to take ownership of working objectives.</a:t>
                      </a:r>
                      <a:endParaRPr lang="en-US" sz="1800"/>
                    </a:p>
                    <a:p>
                      <a:pPr lvl="0" algn="l">
                        <a:buNone/>
                      </a:pPr>
                      <a:endParaRPr lang="en-GB" sz="900" b="0" i="0" u="none" strike="noStrike" baseline="0" noProof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lvl="0" algn="l">
                        <a:buNone/>
                      </a:pPr>
                      <a:endParaRPr lang="en-GB" sz="900" b="0" i="0" u="none" strike="noStrike" baseline="0" noProof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lvl="0" algn="l">
                        <a:buNone/>
                      </a:pPr>
                      <a:endParaRPr lang="en-GB" sz="900" b="0" i="0" u="none" strike="noStrike" baseline="0" noProof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lvl="0" algn="l">
                        <a:buNone/>
                      </a:pPr>
                      <a:endParaRPr lang="en-GB" sz="900" b="0" i="0" u="none" strike="noStrike" baseline="0" noProof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1458" marR="91458" marT="45713" marB="45713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0" i="0" u="none" strike="noStrike" baseline="0" noProof="0" dirty="0">
                          <a:solidFill>
                            <a:srgbClr val="000000"/>
                          </a:solidFill>
                          <a:latin typeface="Arial"/>
                        </a:rPr>
                        <a:t>Identify a coach by end of Q1; </a:t>
                      </a:r>
                      <a:endParaRPr lang="en-US" sz="900" b="0" i="0" u="none" strike="noStrike" baseline="0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baseline="0" noProof="0" dirty="0">
                          <a:solidFill>
                            <a:srgbClr val="000000"/>
                          </a:solidFill>
                          <a:latin typeface="Arial"/>
                        </a:rPr>
                        <a:t>Hold monthly 1:1 discussions to identify, test and reflect on methods that motivate employees.</a:t>
                      </a:r>
                      <a:endParaRPr lang="en-GB" sz="1800" dirty="0"/>
                    </a:p>
                    <a:p>
                      <a:pPr lvl="0">
                        <a:buNone/>
                      </a:pPr>
                      <a:r>
                        <a:rPr lang="en-GB" sz="900" baseline="0" dirty="0"/>
                        <a:t>Make collaborative goal setting a team norm</a:t>
                      </a:r>
                      <a:endParaRPr lang="en-GB" sz="1800" dirty="0"/>
                    </a:p>
                    <a:p>
                      <a:pPr lvl="0">
                        <a:buNone/>
                      </a:pPr>
                      <a:r>
                        <a:rPr lang="en-GB" sz="900" baseline="0" dirty="0"/>
                        <a:t>Be transparent and create a feedback rich environment through ongoing feedback tools from stakeholders and team.</a:t>
                      </a:r>
                    </a:p>
                    <a:p>
                      <a:pPr lvl="0">
                        <a:buNone/>
                      </a:pPr>
                      <a:r>
                        <a:rPr lang="en-GB" sz="900" baseline="0" dirty="0"/>
                        <a:t>Employees demonstrate the initiative to engage in challenging work objectives</a:t>
                      </a:r>
                    </a:p>
                    <a:p>
                      <a:pPr lvl="0">
                        <a:buNone/>
                      </a:pPr>
                      <a:endParaRPr lang="en-GB" sz="900" baseline="0" dirty="0"/>
                    </a:p>
                  </a:txBody>
                  <a:tcPr marL="91458" marR="91458"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156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900"/>
                        <a:t>Enhance Technical Skills and Capabilities</a:t>
                      </a:r>
                    </a:p>
                  </a:txBody>
                  <a:tcPr marL="91458" marR="91458" marT="45713" marB="457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/>
                        <a:t>Enhance Technical Skills and Capabilities (produce and process knowledge)</a:t>
                      </a:r>
                      <a:r>
                        <a:rPr lang="en-US" sz="900" baseline="0"/>
                        <a:t> to support worldwide Component Z expert</a:t>
                      </a:r>
                      <a:endParaRPr lang="en-US" sz="900"/>
                    </a:p>
                    <a:p>
                      <a:pPr>
                        <a:buNone/>
                      </a:pPr>
                      <a:endParaRPr lang="en-US" sz="900"/>
                    </a:p>
                  </a:txBody>
                  <a:tcPr marL="91458" marR="91458" marT="45713" marB="45713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900" baseline="0"/>
                        <a:t>Visit Plant X for manufacturing knowledge enhancement in April; Gain exposure on Product X and Process Z through product training in May and review meetings year round; Lead 1 Product X VPI, PQC, or Six Sigma project by end of Q3; Sponsor QQ engineering team on 2 Product Y VPI/PQC/Six Sigma projects this year</a:t>
                      </a:r>
                    </a:p>
                  </a:txBody>
                  <a:tcPr marL="91458" marR="91458"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23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900"/>
                        <a:t>Green Belt Project</a:t>
                      </a:r>
                    </a:p>
                  </a:txBody>
                  <a:tcPr marL="91458" marR="91458" marT="45713" marB="45713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tr-TR" sz="900" dirty="0"/>
                        <a:t>Complete my 3rd Project on</a:t>
                      </a:r>
                      <a:r>
                        <a:rPr lang="en-US" sz="900" dirty="0"/>
                        <a:t> </a:t>
                      </a:r>
                      <a:r>
                        <a:rPr lang="tr-TR" sz="900" dirty="0"/>
                        <a:t>«</a:t>
                      </a:r>
                      <a:r>
                        <a:rPr lang="en-US" sz="900" dirty="0" err="1"/>
                        <a:t>improv</a:t>
                      </a:r>
                      <a:r>
                        <a:rPr lang="tr-TR" sz="900" dirty="0"/>
                        <a:t>ing</a:t>
                      </a:r>
                      <a:r>
                        <a:rPr lang="en-US" sz="900" baseline="0" dirty="0"/>
                        <a:t> Line X productivity by 5%</a:t>
                      </a:r>
                      <a:r>
                        <a:rPr lang="tr-TR" sz="900" baseline="0" dirty="0"/>
                        <a:t>» and achieve Green Belt certification.</a:t>
                      </a:r>
                      <a:endParaRPr lang="en-US" sz="900" dirty="0"/>
                    </a:p>
                  </a:txBody>
                  <a:tcPr marL="91458" marR="91458" marT="45713" marB="45713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900" baseline="0" dirty="0"/>
                        <a:t>Schedule and conduct monthly Sponsor and MBB reviews; Achieve at least 5% productivity improvement; Close project by September; Close Green with all improvements in place; Recognise team members participation by September</a:t>
                      </a:r>
                    </a:p>
                  </a:txBody>
                  <a:tcPr marL="91458" marR="91458" marT="45713" marB="457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</spe:Receivers>
</file>

<file path=customXml/item2.xml><?xml version="1.0" encoding="utf-8"?>
<?mso-contentType ?>
<p:Policy xmlns:p="office.server.policy" id="" local="true">
  <p:Name>Human Resources Document 10 Years</p:Name>
  <p:Description/>
  <p:Statement/>
  <p:PolicyItems>
    <p:PolicyItem featureId="Microsoft.Office.RecordsManagement.PolicyFeatures.Expiration" staticId="0x010100D6DB4AC788A74237AC66E75E8A04265F32|-1366636739" UniqueId="b8adc7c5-c26b-4fb1-a2c5-52d5491f3b99">
      <p:Name>Retention</p:Name>
      <p:Description>Automatic scheduling of content for processing, and performing a retention action on content that has reached its due date.</p:Description>
      <p:CustomData>
        <Schedules nextStageId="2">
          <Schedule type="Default">
            <stages>
              <data stageId="1">
                <formula id="Microsoft.Office.RecordsManagement.PolicyFeatures.Expiration.Formula.BuiltIn">
                  <number>10</number>
                  <property>Modified</property>
                  <propertyId>28cf69c5-fa48-462a-b5cd-27b6f9d2bd5f</propertyId>
                  <period>years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UBusinessUnit_Note xmlns="4d88e6c4-fcff-4e56-b8a1-dbf7c2669ce3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27bb4a0b-a5d0-48c0-9f81-9cd8f61f1d33</TermId>
        </TermInfo>
      </Terms>
    </CUBusinessUnit_Note>
    <CUFunction_Note xmlns="4d88e6c4-fcff-4e56-b8a1-dbf7c2669ce3">
      <Terms xmlns="http://schemas.microsoft.com/office/infopath/2007/PartnerControls">
        <TermInfo xmlns="http://schemas.microsoft.com/office/infopath/2007/PartnerControls">
          <TermName xmlns="http://schemas.microsoft.com/office/infopath/2007/PartnerControls">Human Resources</TermName>
          <TermId xmlns="http://schemas.microsoft.com/office/infopath/2007/PartnerControls">0c4169f4-8218-4ab0-9580-ded26b0210f2</TermId>
        </TermInfo>
        <TermInfo xmlns="http://schemas.microsoft.com/office/infopath/2007/PartnerControls">
          <TermName xmlns="http://schemas.microsoft.com/office/infopath/2007/PartnerControls">Talent Management</TermName>
          <TermId xmlns="http://schemas.microsoft.com/office/infopath/2007/PartnerControls">dde41013-f8d6-4ccb-8c9b-d659f3be2272</TermId>
        </TermInfo>
      </Terms>
    </CUFunction_Note>
    <CUClassification_Note xmlns="4d88e6c4-fcff-4e56-b8a1-dbf7c2669ce3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 use only</TermName>
          <TermId xmlns="http://schemas.microsoft.com/office/infopath/2007/PartnerControls">c22c3a8f-c8ce-43fa-ae03-fa8f3cf5b121</TermId>
        </TermInfo>
      </Terms>
    </CUClassification_Note>
    <CUDocumentType_Note xmlns="4d88e6c4-fcff-4e56-b8a1-dbf7c2669ce3">
      <Terms xmlns="http://schemas.microsoft.com/office/infopath/2007/PartnerControls">
        <TermInfo xmlns="http://schemas.microsoft.com/office/infopath/2007/PartnerControls">
          <TermName xmlns="http://schemas.microsoft.com/office/infopath/2007/PartnerControls">Talent Management - HR490</TermName>
          <TermId xmlns="http://schemas.microsoft.com/office/infopath/2007/PartnerControls">9bf0f070-2867-47df-a926-5a456264ac27</TermId>
        </TermInfo>
      </Terms>
    </CUDocumentType_Note>
    <TaxCatchAll xmlns="4d88e6c4-fcff-4e56-b8a1-dbf7c2669ce3">
      <Value>12</Value>
      <Value>11</Value>
      <Value>10</Value>
      <Value>9</Value>
      <Value>8</Value>
      <Value>6</Value>
      <Value>4</Value>
      <Value>3</Value>
      <Value>2</Value>
    </TaxCatchAll>
    <CULocation_Note xmlns="4d88e6c4-fcff-4e56-b8a1-dbf7c2669ce3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d2b5d116-a9da-4dd0-afe0-12dc4c968e18</TermId>
        </TermInfo>
      </Terms>
    </CULocation_Note>
    <TaxKeywordTaxHTField xmlns="4d88e6c4-fcff-4e56-b8a1-dbf7c2669ce3">
      <Terms xmlns="http://schemas.microsoft.com/office/infopath/2007/PartnerControls">
        <TermInfo xmlns="http://schemas.microsoft.com/office/infopath/2007/PartnerControls">
          <TermName xmlns="http://schemas.microsoft.com/office/infopath/2007/PartnerControls">work plan</TermName>
          <TermId xmlns="http://schemas.microsoft.com/office/infopath/2007/PartnerControls">378623d9-d58c-49ef-b70d-f966914cb230</TermId>
        </TermInfo>
        <TermInfo xmlns="http://schemas.microsoft.com/office/infopath/2007/PartnerControls">
          <TermName xmlns="http://schemas.microsoft.com/office/infopath/2007/PartnerControls">smart</TermName>
          <TermId xmlns="http://schemas.microsoft.com/office/infopath/2007/PartnerControls">db749431-fde9-4758-bdcb-841a4c7cafcc</TermId>
        </TermInfo>
        <TermInfo xmlns="http://schemas.microsoft.com/office/infopath/2007/PartnerControls">
          <TermName xmlns="http://schemas.microsoft.com/office/infopath/2007/PartnerControls">planning</TermName>
          <TermId xmlns="http://schemas.microsoft.com/office/infopath/2007/PartnerControls">4dd58a9f-0bda-4901-8558-f7ac1efb412c</TermId>
        </TermInfo>
      </Terms>
    </TaxKeywordTaxHTField>
    <_dlc_ExpireDate xmlns="http://schemas.microsoft.com/sharepoint/v3">2032-02-09T19:10:13+00:00</_dlc_ExpireDate>
    <CUOriginURL xmlns="4d88e6c4-fcff-4e56-b8a1-dbf7c2669ce3" xsi:nil="true"/>
    <_dlc_ExpireDateSaved xmlns="http://schemas.microsoft.com/sharepoint/v3" xsi:nil="true"/>
    <CUContentCategories_Note xmlns="4d88e6c4-fcff-4e56-b8a1-dbf7c2669ce3">
      <Terms xmlns="http://schemas.microsoft.com/office/infopath/2007/PartnerControls"/>
    </CUContentCategories_Not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haredContentType xmlns="Microsoft.SharePoint.Taxonomy.ContentTypeSync" SourceId="b53ed34d-b75e-4dcd-af8b-2871378cbb82" ContentTypeId="0x010100D6DB4AC788A74237AC66E75E8A04265F32" PreviousValue="false" LastSyncTimeStamp="2020-03-23T16:35:45.857Z"/>
</file>

<file path=customXml/item6.xml><?xml version="1.0" encoding="utf-8"?>
<LongProperties xmlns="http://schemas.microsoft.com/office/2006/metadata/longProperties">
  <LongProp xmlns="" name="TaxCatchAll"><![CDATA[278;#Talent Management - HR490|9bf0f070-2867-47df-a926-5a456264ac27;#277;#Human Resources|0c4169f4-8218-4ab0-9580-ded26b0210f2;#3;#Not Applicable|d2b5d116-a9da-4dd0-afe0-12dc4c968e18;#2;#Not Applicable|27bb4a0b-a5d0-48c0-9f81-9cd8f61f1d33;#254;#Internal use only|c22c3a8f-c8ce-43fa-ae03-fa8f3cf5b121]]></LongProp>
</LongProperties>
</file>

<file path=customXml/item7.xml><?xml version="1.0" encoding="utf-8"?>
<ct:contentTypeSchema xmlns:ct="http://schemas.microsoft.com/office/2006/metadata/contentType" xmlns:ma="http://schemas.microsoft.com/office/2006/metadata/properties/metaAttributes" ct:_="" ma:_="" ma:contentTypeName="Human Resources Document 10 Years" ma:contentTypeID="0x010100D6DB4AC788A74237AC66E75E8A04265F3200BCACADEE05FB9246B3BC2E77E6574CDA" ma:contentTypeVersion="6" ma:contentTypeDescription="Human Resources content type which includes all Strategy meta-data columns" ma:contentTypeScope="" ma:versionID="ba89b49a17df1977b23742d22897225a">
  <xsd:schema xmlns:xsd="http://www.w3.org/2001/XMLSchema" xmlns:xs="http://www.w3.org/2001/XMLSchema" xmlns:p="http://schemas.microsoft.com/office/2006/metadata/properties" xmlns:ns1="http://schemas.microsoft.com/sharepoint/v3" xmlns:ns2="4d88e6c4-fcff-4e56-b8a1-dbf7c2669ce3" targetNamespace="http://schemas.microsoft.com/office/2006/metadata/properties" ma:root="true" ma:fieldsID="24601746c976551c03b5ade717e58e11" ns1:_="" ns2:_="">
    <xsd:import namespace="http://schemas.microsoft.com/sharepoint/v3"/>
    <xsd:import namespace="4d88e6c4-fcff-4e56-b8a1-dbf7c2669ce3"/>
    <xsd:element name="properties">
      <xsd:complexType>
        <xsd:sequence>
          <xsd:element name="documentManagement">
            <xsd:complexType>
              <xsd:all>
                <xsd:element ref="ns2:CUFunction_Note" minOccurs="0"/>
                <xsd:element ref="ns2:CUBusinessUnit_Note" minOccurs="0"/>
                <xsd:element ref="ns2:CULocation_Note" minOccurs="0"/>
                <xsd:element ref="ns2:CUClassification_Note" minOccurs="0"/>
                <xsd:element ref="ns2:CUDocumentType_Note" minOccurs="0"/>
                <xsd:element ref="ns2:TaxCatchAll" minOccurs="0"/>
                <xsd:element ref="ns2:TaxCatchAllLabel" minOccurs="0"/>
                <xsd:element ref="ns2:CUOriginURL" minOccurs="0"/>
                <xsd:element ref="ns2:TaxKeywordTaxHTField" minOccurs="0"/>
                <xsd:element ref="ns2:CUContentCategories_Note" minOccurs="0"/>
                <xsd:element ref="ns1:_dlc_Exempt" minOccurs="0"/>
                <xsd:element ref="ns1:_dlc_ExpireDateSaved" minOccurs="0"/>
                <xsd:element ref="ns1:_dlc_Expir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5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26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27" nillable="true" ma:displayName="Expiration Date" ma:description="" ma:hidden="true" ma:indexed="true" ma:internalName="_dlc_ExpireDat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88e6c4-fcff-4e56-b8a1-dbf7c2669ce3" elementFormDefault="qualified">
    <xsd:import namespace="http://schemas.microsoft.com/office/2006/documentManagement/types"/>
    <xsd:import namespace="http://schemas.microsoft.com/office/infopath/2007/PartnerControls"/>
    <xsd:element name="CUFunction_Note" ma:index="8" ma:taxonomy="true" ma:internalName="CUFunction_Note" ma:taxonomyFieldName="CUFunction" ma:displayName="Function" ma:readOnly="false" ma:default="1;#Not Applicable|aa23f4d4-256a-455e-b71d-1ad27eaf6cfa" ma:fieldId="{f7a85b18-2f9f-4cfd-b308-fbb993b9f471}" ma:taxonomyMulti="true" ma:sspId="b53ed34d-b75e-4dcd-af8b-2871378cbb82" ma:termSetId="5ba84462-6d67-428d-836e-5ec8a724699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UBusinessUnit_Note" ma:index="9" ma:taxonomy="true" ma:internalName="CUBusinessUnit_Note" ma:taxonomyFieldName="CUBusinessUnit" ma:displayName="Business Unit" ma:readOnly="false" ma:default="5;#Corporate|78f116de-89c6-461f-ac9e-46c1249c8e20" ma:fieldId="{7b161e6e-8eef-4cf6-a529-1f8ffc779057}" ma:taxonomyMulti="true" ma:sspId="b53ed34d-b75e-4dcd-af8b-2871378cbb82" ma:termSetId="96afdea6-b67c-4b61-856b-7c606596fda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ULocation_Note" ma:index="10" ma:taxonomy="true" ma:internalName="CULocation_Note" ma:taxonomyFieldName="CULocation" ma:displayName="Location (ABO)" ma:readOnly="false" ma:default="7;#US.COL.COM|cf400f95-f61c-4279-8dc1-96d4d4e6f124" ma:fieldId="{d34b0c18-4ed6-4564-bfa9-6480d94c2f6b}" ma:taxonomyMulti="true" ma:sspId="b53ed34d-b75e-4dcd-af8b-2871378cbb82" ma:termSetId="8fb80a0e-2213-484e-88c5-19a2e9a8a6d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UClassification_Note" ma:index="11" ma:taxonomy="true" ma:internalName="CUClassification_Note" ma:taxonomyFieldName="CUClassification" ma:displayName="Classification" ma:readOnly="false" ma:default="4;#Internal use only|c22c3a8f-c8ce-43fa-ae03-fa8f3cf5b121" ma:fieldId="{80b08fe8-8e5d-42b4-90d9-fa334f1b1188}" ma:sspId="b53ed34d-b75e-4dcd-af8b-2871378cbb82" ma:termSetId="6b83751b-89d8-4704-a411-3b7f81e3a11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UDocumentType_Note" ma:index="12" nillable="true" ma:taxonomy="true" ma:internalName="CUDocumentType_Note" ma:taxonomyFieldName="CUDocumentType" ma:displayName="Record Type" ma:readOnly="false" ma:default="" ma:fieldId="{551d9a1f-9e7c-403c-a28e-17d1a80ed768}" ma:sspId="b53ed34d-b75e-4dcd-af8b-2871378cbb82" ma:termSetId="3319855a-a36c-4ae7-b27f-6c6539014c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70e2d8c2-64ed-4123-afb7-ebf43bb2f2f6}" ma:internalName="TaxCatchAll" ma:showField="CatchAllData" ma:web="f2b72ae7-bba6-4763-b847-92e8d7929a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70e2d8c2-64ed-4123-afb7-ebf43bb2f2f6}" ma:internalName="TaxCatchAllLabel" ma:readOnly="true" ma:showField="CatchAllDataLabel" ma:web="f2b72ae7-bba6-4763-b847-92e8d7929a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UOriginURL" ma:index="20" nillable="true" ma:displayName="Origin URL" ma:hidden="true" ma:internalName="CUOriginURL" ma:readOnly="false">
      <xsd:simpleType>
        <xsd:restriction base="dms:Text">
          <xsd:maxLength value="255"/>
        </xsd:restriction>
      </xsd:simpleType>
    </xsd:element>
    <xsd:element name="TaxKeywordTaxHTField" ma:index="21" nillable="true" ma:taxonomy="true" ma:internalName="TaxKeywordTaxHTField" ma:taxonomyFieldName="TaxKeyword" ma:displayName="Enterprise Keywords" ma:fieldId="{23f27201-bee3-471e-b2e7-b64fd8b7ca38}" ma:taxonomyMulti="true" ma:sspId="b53ed34d-b75e-4dcd-af8b-2871378cbb8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CUContentCategories_Note" ma:index="23" nillable="true" ma:taxonomy="true" ma:internalName="CUContentCategories_Note" ma:taxonomyFieldName="CUContentCategories" ma:displayName="Content Categories" ma:default="" ma:fieldId="{7f7b7a49-5904-4574-b4a9-0f3ecac252d8}" ma:taxonomyMulti="true" ma:sspId="b53ed34d-b75e-4dcd-af8b-2871378cbb82" ma:termSetId="c194efa3-1482-4381-8f17-5198a8bfa37e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815047-551A-43C7-B952-930684EBCDB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9C29602-EF53-41AD-BF6F-4A4FEC349F55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13F7D691-BF3B-485F-B311-A52BF73F4F80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4d88e6c4-fcff-4e56-b8a1-dbf7c2669ce3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88FA9B45-6C22-4D30-B7D0-8DE0A6C46DB2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F3FC6FD-1B5D-4CB3-88BE-DBCEA6CA96AE}">
  <ds:schemaRefs>
    <ds:schemaRef ds:uri="Microsoft.SharePoint.Taxonomy.ContentTypeSync"/>
  </ds:schemaRefs>
</ds:datastoreItem>
</file>

<file path=customXml/itemProps6.xml><?xml version="1.0" encoding="utf-8"?>
<ds:datastoreItem xmlns:ds="http://schemas.openxmlformats.org/officeDocument/2006/customXml" ds:itemID="{6E1A33F3-5289-44B9-B3C3-D91515B711C8}">
  <ds:schemaRefs>
    <ds:schemaRef ds:uri="http://schemas.microsoft.com/office/2006/metadata/longProperties"/>
    <ds:schemaRef ds:uri=""/>
  </ds:schemaRefs>
</ds:datastoreItem>
</file>

<file path=customXml/itemProps7.xml><?xml version="1.0" encoding="utf-8"?>
<ds:datastoreItem xmlns:ds="http://schemas.openxmlformats.org/officeDocument/2006/customXml" ds:itemID="{B3130010-FDC3-49A2-888E-6B0195D643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d88e6c4-fcff-4e56-b8a1-dbf7c2669c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629</Words>
  <Application>Microsoft Office PowerPoint</Application>
  <PresentationFormat>Letter Paper (8.5x11 in)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Example SMART Performance Objectives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Zeynep Ulasan</dc:creator>
  <cp:keywords>smart; planning; work plan</cp:keywords>
  <cp:lastModifiedBy>Krista S Dickinson</cp:lastModifiedBy>
  <cp:revision>9</cp:revision>
  <dcterms:modified xsi:type="dcterms:W3CDTF">2023-02-02T16:23:10Z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TaxHTField">
    <vt:lpwstr/>
  </property>
  <property fmtid="{D5CDD505-2E9C-101B-9397-08002B2CF9AE}" pid="3" name="TaxKeyword">
    <vt:lpwstr>12;#work plan|378623d9-d58c-49ef-b70d-f966914cb230;#11;#smart|db749431-fde9-4758-bdcb-841a4c7cafcc;#10;#planning|4dd58a9f-0bda-4901-8558-f7ac1efb412c</vt:lpwstr>
  </property>
  <property fmtid="{D5CDD505-2E9C-101B-9397-08002B2CF9AE}" pid="4" name="TaxCatchAll">
    <vt:lpwstr>278;#Talent Management - HR490|9bf0f070-2867-47df-a926-5a456264ac27;#277;#Human Resources|0c4169f4-8218-4ab0-9580-ded26b0210f2;#3;#Not Applicable|d2b5d116-a9da-4dd0-afe0-12dc4c968e18;#2;#Not Applicable|27bb4a0b-a5d0-48c0-9f81-9cd8f61f1d33;#254;#Internal u</vt:lpwstr>
  </property>
  <property fmtid="{D5CDD505-2E9C-101B-9397-08002B2CF9AE}" pid="5" name="_dlc_ExpireDate">
    <vt:lpwstr>2020-12-20T13:58:55Z</vt:lpwstr>
  </property>
  <property fmtid="{D5CDD505-2E9C-101B-9397-08002B2CF9AE}" pid="6" name="ItemRetentionFormula">
    <vt:lpwstr>&lt;formula id="Microsoft.Office.RecordsManagement.PolicyFeatures.Expiration.Formula.BuiltIn"&gt;&lt;number&gt;10&lt;/number&gt;&lt;property&gt;Modified&lt;/property&gt;&lt;propertyId&gt;28cf69c5-fa48-462a-b5cd-27b6f9d2bd5f&lt;/propertyId&gt;&lt;period&gt;years&lt;/period&gt;&lt;/formula&gt;</vt:lpwstr>
  </property>
  <property fmtid="{D5CDD505-2E9C-101B-9397-08002B2CF9AE}" pid="7" name="_dlc_policyId">
    <vt:lpwstr>0x010100D6DB4AC788A74237AC66E75E8A04265F32|-1366636739</vt:lpwstr>
  </property>
  <property fmtid="{D5CDD505-2E9C-101B-9397-08002B2CF9AE}" pid="8" name="CUBusinessUnit_Note">
    <vt:lpwstr>Not Applicable|27bb4a0b-a5d0-48c0-9f81-9cd8f61f1d33</vt:lpwstr>
  </property>
  <property fmtid="{D5CDD505-2E9C-101B-9397-08002B2CF9AE}" pid="9" name="CUClassification_Note">
    <vt:lpwstr>Internal use only|c22c3a8f-c8ce-43fa-ae03-fa8f3cf5b121</vt:lpwstr>
  </property>
  <property fmtid="{D5CDD505-2E9C-101B-9397-08002B2CF9AE}" pid="10" name="CUFunction">
    <vt:lpwstr>8;#Human Resources|0c4169f4-8218-4ab0-9580-ded26b0210f2;#6;#Talent Management|dde41013-f8d6-4ccb-8c9b-d659f3be2272</vt:lpwstr>
  </property>
  <property fmtid="{D5CDD505-2E9C-101B-9397-08002B2CF9AE}" pid="11" name="CULocation">
    <vt:lpwstr>3;#Not Applicable|d2b5d116-a9da-4dd0-afe0-12dc4c968e18</vt:lpwstr>
  </property>
  <property fmtid="{D5CDD505-2E9C-101B-9397-08002B2CF9AE}" pid="12" name="CUDocumentType_Note">
    <vt:lpwstr>Talent Management - HR490|9bf0f070-2867-47df-a926-5a456264ac27</vt:lpwstr>
  </property>
  <property fmtid="{D5CDD505-2E9C-101B-9397-08002B2CF9AE}" pid="13" name="CUDocumentType">
    <vt:lpwstr>9;#Talent Management - HR490|9bf0f070-2867-47df-a926-5a456264ac27</vt:lpwstr>
  </property>
  <property fmtid="{D5CDD505-2E9C-101B-9397-08002B2CF9AE}" pid="14" name="CUFunction_Note">
    <vt:lpwstr>Human Resources|0c4169f4-8218-4ab0-9580-ded26b0210f2</vt:lpwstr>
  </property>
  <property fmtid="{D5CDD505-2E9C-101B-9397-08002B2CF9AE}" pid="15" name="CUBusinessUnit">
    <vt:lpwstr>2;#Not Applicable|27bb4a0b-a5d0-48c0-9f81-9cd8f61f1d33</vt:lpwstr>
  </property>
  <property fmtid="{D5CDD505-2E9C-101B-9397-08002B2CF9AE}" pid="16" name="CULocation_Note">
    <vt:lpwstr>Not Applicable|d2b5d116-a9da-4dd0-afe0-12dc4c968e18</vt:lpwstr>
  </property>
  <property fmtid="{D5CDD505-2E9C-101B-9397-08002B2CF9AE}" pid="17" name="CUClassification">
    <vt:lpwstr>4;#Internal use only|c22c3a8f-c8ce-43fa-ae03-fa8f3cf5b121</vt:lpwstr>
  </property>
  <property fmtid="{D5CDD505-2E9C-101B-9397-08002B2CF9AE}" pid="18" name="LikesCount">
    <vt:lpwstr>4</vt:lpwstr>
  </property>
  <property fmtid="{D5CDD505-2E9C-101B-9397-08002B2CF9AE}" pid="19" name="LikedBy">
    <vt:lpwstr>136;#Chengting Lv;#138;#Kwesi Adu Korang;#140;#Prethi Thomas;#26;#i:0#.f|membership|kv942@cummins.com</vt:lpwstr>
  </property>
  <property fmtid="{D5CDD505-2E9C-101B-9397-08002B2CF9AE}" pid="20" name="display_urn:schemas-microsoft-com:office:office#LikedBy">
    <vt:lpwstr>Chengting Lv;Kwesi Adu Korang;Prethi Thomas;Anthony Rago</vt:lpwstr>
  </property>
  <property fmtid="{D5CDD505-2E9C-101B-9397-08002B2CF9AE}" pid="21" name="display_urn:schemas-microsoft-com:office:office#SharedWithUsers">
    <vt:lpwstr>Marjory Borges;Sharhat Satil;Lizabeth A Crawford;Ayda Coskunpinar</vt:lpwstr>
  </property>
  <property fmtid="{D5CDD505-2E9C-101B-9397-08002B2CF9AE}" pid="22" name="SharedWithUsers">
    <vt:lpwstr>36222;#Michael J Wantz</vt:lpwstr>
  </property>
  <property fmtid="{D5CDD505-2E9C-101B-9397-08002B2CF9AE}" pid="23" name="CUOriginURL">
    <vt:lpwstr/>
  </property>
  <property fmtid="{D5CDD505-2E9C-101B-9397-08002B2CF9AE}" pid="24" name="ContentTypeId">
    <vt:lpwstr>0x010100D6DB4AC788A74237AC66E75E8A04265F3200BCACADEE05FB9246B3BC2E77E6574CDA</vt:lpwstr>
  </property>
  <property fmtid="{D5CDD505-2E9C-101B-9397-08002B2CF9AE}" pid="25" name="AuthorIds_UIVersion_512">
    <vt:lpwstr>2199</vt:lpwstr>
  </property>
  <property fmtid="{D5CDD505-2E9C-101B-9397-08002B2CF9AE}" pid="26" name="CUContentCategories_Note">
    <vt:lpwstr/>
  </property>
  <property fmtid="{D5CDD505-2E9C-101B-9397-08002B2CF9AE}" pid="27" name="l535e9333ad0483c86509319bf62e6f2">
    <vt:lpwstr/>
  </property>
  <property fmtid="{D5CDD505-2E9C-101B-9397-08002B2CF9AE}" pid="28" name="CUContentCategories">
    <vt:lpwstr/>
  </property>
  <property fmtid="{D5CDD505-2E9C-101B-9397-08002B2CF9AE}" pid="29" name="Commodity Code">
    <vt:lpwstr/>
  </property>
  <property fmtid="{D5CDD505-2E9C-101B-9397-08002B2CF9AE}" pid="30" name="CUKeyProcess_Note">
    <vt:lpwstr/>
  </property>
  <property fmtid="{D5CDD505-2E9C-101B-9397-08002B2CF9AE}" pid="31" name="CUTechnicalProcessArea">
    <vt:lpwstr/>
  </property>
</Properties>
</file>