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147379073" r:id="rId4"/>
    <p:sldId id="2147379075" r:id="rId5"/>
    <p:sldId id="2147379074" r:id="rId6"/>
    <p:sldId id="260" r:id="rId7"/>
    <p:sldId id="2147379054" r:id="rId8"/>
    <p:sldId id="2147379055" r:id="rId9"/>
    <p:sldId id="2147379056" r:id="rId10"/>
    <p:sldId id="258" r:id="rId11"/>
    <p:sldId id="259" r:id="rId12"/>
    <p:sldId id="2147379078" r:id="rId13"/>
    <p:sldId id="2147379076" r:id="rId14"/>
    <p:sldId id="2147379077" r:id="rId15"/>
    <p:sldId id="261" r:id="rId16"/>
    <p:sldId id="262" r:id="rId1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940"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Calibri"/>
                <a:cs typeface="Calibri"/>
              </a:defRPr>
            </a:lvl1pPr>
          </a:lstStyle>
          <a:p>
            <a:endParaRPr/>
          </a:p>
        </p:txBody>
      </p:sp>
      <p:sp>
        <p:nvSpPr>
          <p:cNvPr id="3" name="Holder 3"/>
          <p:cNvSpPr>
            <a:spLocks noGrp="1"/>
          </p:cNvSpPr>
          <p:nvPr>
            <p:ph sz="half" idx="2"/>
          </p:nvPr>
        </p:nvSpPr>
        <p:spPr>
          <a:xfrm>
            <a:off x="1061283" y="1587007"/>
            <a:ext cx="4645025" cy="4393565"/>
          </a:xfrm>
          <a:prstGeom prst="rect">
            <a:avLst/>
          </a:prstGeom>
        </p:spPr>
        <p:txBody>
          <a:bodyPr wrap="square" lIns="0" tIns="0" rIns="0" bIns="0">
            <a:spAutoFit/>
          </a:bodyPr>
          <a:lstStyle>
            <a:lvl1pPr>
              <a:defRPr sz="2000" b="1" i="0">
                <a:solidFill>
                  <a:schemeClr val="tx1"/>
                </a:solidFill>
                <a:latin typeface="Calibri"/>
                <a:cs typeface="Calibri"/>
              </a:defRPr>
            </a:lvl1pPr>
          </a:lstStyle>
          <a:p>
            <a:endParaRPr/>
          </a:p>
        </p:txBody>
      </p:sp>
      <p:sp>
        <p:nvSpPr>
          <p:cNvPr id="4" name="Holder 4"/>
          <p:cNvSpPr>
            <a:spLocks noGrp="1"/>
          </p:cNvSpPr>
          <p:nvPr>
            <p:ph sz="half" idx="3"/>
          </p:nvPr>
        </p:nvSpPr>
        <p:spPr>
          <a:xfrm>
            <a:off x="6821604" y="1587007"/>
            <a:ext cx="4622165" cy="4091940"/>
          </a:xfrm>
          <a:prstGeom prst="rect">
            <a:avLst/>
          </a:prstGeom>
        </p:spPr>
        <p:txBody>
          <a:bodyPr wrap="square" lIns="0" tIns="0" rIns="0" bIns="0">
            <a:spAutoFit/>
          </a:bodyPr>
          <a:lstStyle>
            <a:lvl1pPr>
              <a:defRPr sz="2000" b="1"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cxnSp>
        <p:nvCxnSpPr>
          <p:cNvPr id="7" name="Straight Connector 6"/>
          <p:cNvCxnSpPr/>
          <p:nvPr userDrawn="1"/>
        </p:nvCxnSpPr>
        <p:spPr>
          <a:xfrm>
            <a:off x="6050642" y="0"/>
            <a:ext cx="0" cy="68580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icture Placeholder 8"/>
          <p:cNvSpPr>
            <a:spLocks noGrp="1"/>
          </p:cNvSpPr>
          <p:nvPr>
            <p:ph type="pic" sz="quarter" idx="14" hasCustomPrompt="1"/>
          </p:nvPr>
        </p:nvSpPr>
        <p:spPr>
          <a:xfrm>
            <a:off x="0" y="-1"/>
            <a:ext cx="6081485" cy="6861773"/>
          </a:xfrm>
          <a:prstGeom prst="rect">
            <a:avLst/>
          </a:prstGeom>
          <a:solidFill>
            <a:schemeClr val="bg1">
              <a:lumMod val="95000"/>
            </a:schemeClr>
          </a:solidFill>
        </p:spPr>
        <p:txBody>
          <a:bodyPr>
            <a:normAutofit/>
          </a:bodyPr>
          <a:lstStyle>
            <a:lvl1pPr>
              <a:defRPr sz="1400" baseline="0"/>
            </a:lvl1pPr>
          </a:lstStyle>
          <a:p>
            <a:r>
              <a:rPr lang="en-US" dirty="0"/>
              <a:t>Drag picture to placeholder or click icon to add. </a:t>
            </a:r>
          </a:p>
        </p:txBody>
      </p:sp>
      <p:sp>
        <p:nvSpPr>
          <p:cNvPr id="12" name="Text Placeholder 15">
            <a:extLst>
              <a:ext uri="{FF2B5EF4-FFF2-40B4-BE49-F238E27FC236}">
                <a16:creationId xmlns:a16="http://schemas.microsoft.com/office/drawing/2014/main" id="{4D498B6C-2CA0-0748-95AA-FE48D85B9B2A}"/>
              </a:ext>
            </a:extLst>
          </p:cNvPr>
          <p:cNvSpPr>
            <a:spLocks noGrp="1"/>
          </p:cNvSpPr>
          <p:nvPr>
            <p:ph type="body" sz="quarter" idx="17" hasCustomPrompt="1"/>
          </p:nvPr>
        </p:nvSpPr>
        <p:spPr>
          <a:xfrm>
            <a:off x="6309360" y="6117735"/>
            <a:ext cx="5210175" cy="327025"/>
          </a:xfrm>
          <a:prstGeom prst="rect">
            <a:avLst/>
          </a:prstGeom>
        </p:spPr>
        <p:txBody>
          <a:bodyPr anchor="t"/>
          <a:lstStyle>
            <a:lvl1pPr marL="0" indent="0">
              <a:lnSpc>
                <a:spcPct val="100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Date</a:t>
            </a:r>
          </a:p>
        </p:txBody>
      </p:sp>
      <p:sp>
        <p:nvSpPr>
          <p:cNvPr id="13" name="Text Placeholder 17">
            <a:extLst>
              <a:ext uri="{FF2B5EF4-FFF2-40B4-BE49-F238E27FC236}">
                <a16:creationId xmlns:a16="http://schemas.microsoft.com/office/drawing/2014/main" id="{8758754B-08E0-FC4E-8687-AB82518896A0}"/>
              </a:ext>
            </a:extLst>
          </p:cNvPr>
          <p:cNvSpPr>
            <a:spLocks noGrp="1"/>
          </p:cNvSpPr>
          <p:nvPr>
            <p:ph type="body" sz="quarter" idx="18" hasCustomPrompt="1"/>
          </p:nvPr>
        </p:nvSpPr>
        <p:spPr>
          <a:xfrm>
            <a:off x="6309360" y="6516687"/>
            <a:ext cx="5210175" cy="252490"/>
          </a:xfrm>
          <a:prstGeom prst="rect">
            <a:avLst/>
          </a:prstGeom>
        </p:spPr>
        <p:txBody>
          <a:bodyPr anchor="b"/>
          <a:lstStyle>
            <a:lvl1pPr marL="0" indent="0">
              <a:buNone/>
              <a:defRPr sz="11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Data Classification</a:t>
            </a:r>
          </a:p>
        </p:txBody>
      </p:sp>
      <p:sp>
        <p:nvSpPr>
          <p:cNvPr id="14" name="Title 32">
            <a:extLst>
              <a:ext uri="{FF2B5EF4-FFF2-40B4-BE49-F238E27FC236}">
                <a16:creationId xmlns:a16="http://schemas.microsoft.com/office/drawing/2014/main" id="{399013B4-CB39-7249-B5BF-7ABD684C2023}"/>
              </a:ext>
            </a:extLst>
          </p:cNvPr>
          <p:cNvSpPr>
            <a:spLocks noGrp="1"/>
          </p:cNvSpPr>
          <p:nvPr>
            <p:ph type="ctrTitle" hasCustomPrompt="1"/>
          </p:nvPr>
        </p:nvSpPr>
        <p:spPr>
          <a:xfrm>
            <a:off x="6309360" y="1292352"/>
            <a:ext cx="5210223" cy="3550726"/>
          </a:xfrm>
        </p:spPr>
        <p:txBody>
          <a:bodyPr anchor="b">
            <a:normAutofit/>
          </a:bodyPr>
          <a:lstStyle>
            <a:lvl1pPr fontAlgn="b">
              <a:lnSpc>
                <a:spcPts val="4800"/>
              </a:lnSpc>
              <a:defRPr sz="4800" b="1" i="0">
                <a:latin typeface="Arial Black" panose="020B0604020202020204" pitchFamily="34" charset="0"/>
                <a:cs typeface="Arial Black" panose="020B0604020202020204" pitchFamily="34" charset="0"/>
              </a:defRPr>
            </a:lvl1pPr>
          </a:lstStyle>
          <a:p>
            <a:r>
              <a:rPr lang="en-US" dirty="0"/>
              <a:t>Presentation title</a:t>
            </a:r>
          </a:p>
        </p:txBody>
      </p:sp>
      <p:sp>
        <p:nvSpPr>
          <p:cNvPr id="15" name="Text Placeholder 13">
            <a:extLst>
              <a:ext uri="{FF2B5EF4-FFF2-40B4-BE49-F238E27FC236}">
                <a16:creationId xmlns:a16="http://schemas.microsoft.com/office/drawing/2014/main" id="{2045CAA0-F484-9C4A-83DD-AC574DD6891A}"/>
              </a:ext>
            </a:extLst>
          </p:cNvPr>
          <p:cNvSpPr>
            <a:spLocks noGrp="1"/>
          </p:cNvSpPr>
          <p:nvPr>
            <p:ph type="body" sz="quarter" idx="16" hasCustomPrompt="1"/>
          </p:nvPr>
        </p:nvSpPr>
        <p:spPr>
          <a:xfrm>
            <a:off x="6309360" y="4869059"/>
            <a:ext cx="5210175" cy="994305"/>
          </a:xfrm>
          <a:prstGeom prst="rect">
            <a:avLst/>
          </a:prstGeom>
        </p:spPr>
        <p:txBody>
          <a:bodyPr anchor="t"/>
          <a:lstStyle>
            <a:lvl1pPr marL="0" indent="0">
              <a:lnSpc>
                <a:spcPts val="2400"/>
              </a:lnSpc>
              <a:buNone/>
              <a:defRPr sz="2400"/>
            </a:lvl1pPr>
          </a:lstStyle>
          <a:p>
            <a:pPr lvl="0"/>
            <a:r>
              <a:rPr lang="en-US" dirty="0"/>
              <a:t>Presenter Name</a:t>
            </a:r>
          </a:p>
        </p:txBody>
      </p:sp>
      <p:pic>
        <p:nvPicPr>
          <p:cNvPr id="8" name="Picture 7">
            <a:extLst>
              <a:ext uri="{FF2B5EF4-FFF2-40B4-BE49-F238E27FC236}">
                <a16:creationId xmlns:a16="http://schemas.microsoft.com/office/drawing/2014/main" id="{FFB454A8-248D-0947-9C79-0456FFBAC775}"/>
              </a:ext>
            </a:extLst>
          </p:cNvPr>
          <p:cNvPicPr>
            <a:picLocks noChangeAspect="1"/>
          </p:cNvPicPr>
          <p:nvPr userDrawn="1"/>
        </p:nvPicPr>
        <p:blipFill>
          <a:blip r:embed="rId2"/>
          <a:stretch>
            <a:fillRect/>
          </a:stretch>
        </p:blipFill>
        <p:spPr>
          <a:xfrm>
            <a:off x="6309360" y="457200"/>
            <a:ext cx="723900" cy="635000"/>
          </a:xfrm>
          <a:prstGeom prst="rect">
            <a:avLst/>
          </a:prstGeom>
        </p:spPr>
      </p:pic>
    </p:spTree>
    <p:extLst>
      <p:ext uri="{BB962C8B-B14F-4D97-AF65-F5344CB8AC3E}">
        <p14:creationId xmlns:p14="http://schemas.microsoft.com/office/powerpoint/2010/main" val="3417429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5" name="Title 32">
            <a:extLst>
              <a:ext uri="{FF2B5EF4-FFF2-40B4-BE49-F238E27FC236}">
                <a16:creationId xmlns:a16="http://schemas.microsoft.com/office/drawing/2014/main" id="{370D13C0-1A33-7C49-B2FC-9B3C93EED0B7}"/>
              </a:ext>
            </a:extLst>
          </p:cNvPr>
          <p:cNvSpPr>
            <a:spLocks noGrp="1"/>
          </p:cNvSpPr>
          <p:nvPr>
            <p:ph type="ctrTitle" hasCustomPrompt="1"/>
          </p:nvPr>
        </p:nvSpPr>
        <p:spPr>
          <a:xfrm>
            <a:off x="6309360" y="1292352"/>
            <a:ext cx="5210223" cy="3550726"/>
          </a:xfrm>
        </p:spPr>
        <p:txBody>
          <a:bodyPr anchor="b">
            <a:normAutofit/>
          </a:bodyPr>
          <a:lstStyle>
            <a:lvl1pPr fontAlgn="b">
              <a:lnSpc>
                <a:spcPts val="4800"/>
              </a:lnSpc>
              <a:defRPr sz="4800" b="1" i="0">
                <a:latin typeface="Arial Black" panose="020B0604020202020204" pitchFamily="34" charset="0"/>
                <a:cs typeface="Arial Black" panose="020B0604020202020204" pitchFamily="34" charset="0"/>
              </a:defRPr>
            </a:lvl1pPr>
          </a:lstStyle>
          <a:p>
            <a:r>
              <a:rPr lang="en-US" dirty="0"/>
              <a:t>Presentation title</a:t>
            </a:r>
          </a:p>
        </p:txBody>
      </p:sp>
      <p:sp>
        <p:nvSpPr>
          <p:cNvPr id="11" name="Subtitle 2">
            <a:extLst>
              <a:ext uri="{FF2B5EF4-FFF2-40B4-BE49-F238E27FC236}">
                <a16:creationId xmlns:a16="http://schemas.microsoft.com/office/drawing/2014/main" id="{B85D6215-A59C-1B4A-ACD9-F168EF58A4D1}"/>
              </a:ext>
            </a:extLst>
          </p:cNvPr>
          <p:cNvSpPr txBox="1">
            <a:spLocks/>
          </p:cNvSpPr>
          <p:nvPr userDrawn="1"/>
        </p:nvSpPr>
        <p:spPr>
          <a:xfrm>
            <a:off x="1174965" y="4533127"/>
            <a:ext cx="4914123" cy="1148830"/>
          </a:xfrm>
          <a:prstGeom prst="rect">
            <a:avLst/>
          </a:prstGeom>
        </p:spPr>
        <p:txBody>
          <a:bodyPr anchor="ctr">
            <a:normAutofit/>
          </a:bodyPr>
          <a:lstStyle>
            <a:lvl1pPr marL="0" indent="0" algn="l" defTabSz="914400" rtl="0" eaLnBrk="1" latinLnBrk="0" hangingPunct="1">
              <a:lnSpc>
                <a:spcPct val="100000"/>
              </a:lnSpc>
              <a:spcBef>
                <a:spcPts val="1000"/>
              </a:spcBef>
              <a:buFont typeface="Wingdings" charset="2"/>
              <a:buNone/>
              <a:defRPr sz="2667" b="0" i="0" kern="1200">
                <a:solidFill>
                  <a:schemeClr val="tx1"/>
                </a:solidFill>
                <a:latin typeface="Arial" charset="0"/>
                <a:ea typeface="Arial" charset="0"/>
                <a:cs typeface="Arial" charset="0"/>
              </a:defRPr>
            </a:lvl1pPr>
            <a:lvl2pPr marL="457189"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charset="0"/>
                <a:ea typeface="Arial" charset="0"/>
                <a:cs typeface="Arial" charset="0"/>
              </a:defRPr>
            </a:lvl2pPr>
            <a:lvl3pPr marL="914377" indent="0" algn="ctr" defTabSz="914400" rtl="0" eaLnBrk="1" latinLnBrk="0" hangingPunct="1">
              <a:lnSpc>
                <a:spcPct val="90000"/>
              </a:lnSpc>
              <a:spcBef>
                <a:spcPts val="500"/>
              </a:spcBef>
              <a:buFont typeface="LucidaGrande" charset="0"/>
              <a:buNone/>
              <a:defRPr sz="1800" b="0" i="0" kern="1200">
                <a:solidFill>
                  <a:schemeClr val="tx1"/>
                </a:solidFill>
                <a:latin typeface="Arial" charset="0"/>
                <a:ea typeface="Arial" charset="0"/>
                <a:cs typeface="Arial" charset="0"/>
              </a:defRPr>
            </a:lvl3pPr>
            <a:lvl4pPr marL="1371566" indent="0" algn="ctr" defTabSz="914400" rtl="0" eaLnBrk="1" latinLnBrk="0" hangingPunct="1">
              <a:lnSpc>
                <a:spcPct val="90000"/>
              </a:lnSpc>
              <a:spcBef>
                <a:spcPts val="500"/>
              </a:spcBef>
              <a:buSzPct val="80000"/>
              <a:buFont typeface="Courier New" charset="0"/>
              <a:buNone/>
              <a:defRPr sz="1600" b="0" i="0" kern="1200">
                <a:solidFill>
                  <a:schemeClr val="tx1"/>
                </a:solidFill>
                <a:latin typeface="Arial" charset="0"/>
                <a:ea typeface="Arial" charset="0"/>
                <a:cs typeface="Arial" charset="0"/>
              </a:defRPr>
            </a:lvl4pPr>
            <a:lvl5pPr marL="1828754"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charset="0"/>
                <a:ea typeface="Arial" charset="0"/>
                <a:cs typeface="Arial" charset="0"/>
              </a:defRPr>
            </a:lvl5pPr>
            <a:lvl6pPr marL="2285943"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solidFill>
                <a:srgbClr val="000000"/>
              </a:solidFill>
            </a:endParaRPr>
          </a:p>
        </p:txBody>
      </p:sp>
      <p:sp>
        <p:nvSpPr>
          <p:cNvPr id="14" name="Text Placeholder 13">
            <a:extLst>
              <a:ext uri="{FF2B5EF4-FFF2-40B4-BE49-F238E27FC236}">
                <a16:creationId xmlns:a16="http://schemas.microsoft.com/office/drawing/2014/main" id="{F7C4B312-D0C1-2A4B-BC5A-3FCFB3A1CC21}"/>
              </a:ext>
            </a:extLst>
          </p:cNvPr>
          <p:cNvSpPr>
            <a:spLocks noGrp="1"/>
          </p:cNvSpPr>
          <p:nvPr>
            <p:ph type="body" sz="quarter" idx="16" hasCustomPrompt="1"/>
          </p:nvPr>
        </p:nvSpPr>
        <p:spPr>
          <a:xfrm>
            <a:off x="6309360" y="4869059"/>
            <a:ext cx="5210175" cy="994305"/>
          </a:xfrm>
          <a:prstGeom prst="rect">
            <a:avLst/>
          </a:prstGeom>
        </p:spPr>
        <p:txBody>
          <a:bodyPr anchor="t"/>
          <a:lstStyle>
            <a:lvl1pPr marL="0" indent="0">
              <a:lnSpc>
                <a:spcPts val="2400"/>
              </a:lnSpc>
              <a:buNone/>
              <a:defRPr sz="2400"/>
            </a:lvl1pPr>
          </a:lstStyle>
          <a:p>
            <a:pPr lvl="0"/>
            <a:r>
              <a:rPr lang="en-US" dirty="0"/>
              <a:t>Presenter Name</a:t>
            </a:r>
          </a:p>
        </p:txBody>
      </p:sp>
      <p:sp>
        <p:nvSpPr>
          <p:cNvPr id="18" name="Text Placeholder 17">
            <a:extLst>
              <a:ext uri="{FF2B5EF4-FFF2-40B4-BE49-F238E27FC236}">
                <a16:creationId xmlns:a16="http://schemas.microsoft.com/office/drawing/2014/main" id="{FB08434F-D71C-2B4F-99AE-EA6706E1B6B1}"/>
              </a:ext>
            </a:extLst>
          </p:cNvPr>
          <p:cNvSpPr>
            <a:spLocks noGrp="1"/>
          </p:cNvSpPr>
          <p:nvPr>
            <p:ph type="body" sz="quarter" idx="18" hasCustomPrompt="1"/>
          </p:nvPr>
        </p:nvSpPr>
        <p:spPr>
          <a:xfrm>
            <a:off x="6309360" y="6516687"/>
            <a:ext cx="5210175" cy="252490"/>
          </a:xfrm>
          <a:prstGeom prst="rect">
            <a:avLst/>
          </a:prstGeom>
        </p:spPr>
        <p:txBody>
          <a:bodyPr anchor="b"/>
          <a:lstStyle>
            <a:lvl1pPr marL="0" indent="0">
              <a:buNone/>
              <a:defRPr sz="11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Data Classification</a:t>
            </a:r>
          </a:p>
        </p:txBody>
      </p:sp>
      <p:sp>
        <p:nvSpPr>
          <p:cNvPr id="22" name="Text Placeholder 15">
            <a:extLst>
              <a:ext uri="{FF2B5EF4-FFF2-40B4-BE49-F238E27FC236}">
                <a16:creationId xmlns:a16="http://schemas.microsoft.com/office/drawing/2014/main" id="{3EE99D1F-3AFC-B649-9FB5-477FF69699EE}"/>
              </a:ext>
            </a:extLst>
          </p:cNvPr>
          <p:cNvSpPr>
            <a:spLocks noGrp="1"/>
          </p:cNvSpPr>
          <p:nvPr>
            <p:ph type="body" sz="quarter" idx="17" hasCustomPrompt="1"/>
          </p:nvPr>
        </p:nvSpPr>
        <p:spPr>
          <a:xfrm>
            <a:off x="6309360" y="6117735"/>
            <a:ext cx="5210175" cy="327025"/>
          </a:xfrm>
          <a:prstGeom prst="rect">
            <a:avLst/>
          </a:prstGeom>
        </p:spPr>
        <p:txBody>
          <a:bodyPr anchor="t"/>
          <a:lstStyle>
            <a:lvl1pPr marL="0" indent="0">
              <a:lnSpc>
                <a:spcPct val="100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Date</a:t>
            </a:r>
          </a:p>
        </p:txBody>
      </p:sp>
      <p:pic>
        <p:nvPicPr>
          <p:cNvPr id="8" name="Picture 7">
            <a:extLst>
              <a:ext uri="{FF2B5EF4-FFF2-40B4-BE49-F238E27FC236}">
                <a16:creationId xmlns:a16="http://schemas.microsoft.com/office/drawing/2014/main" id="{FFB454A8-248D-0947-9C79-0456FFBAC775}"/>
              </a:ext>
            </a:extLst>
          </p:cNvPr>
          <p:cNvPicPr>
            <a:picLocks noChangeAspect="1"/>
          </p:cNvPicPr>
          <p:nvPr userDrawn="1"/>
        </p:nvPicPr>
        <p:blipFill>
          <a:blip r:embed="rId2"/>
          <a:stretch>
            <a:fillRect/>
          </a:stretch>
        </p:blipFill>
        <p:spPr>
          <a:xfrm>
            <a:off x="6309360" y="457200"/>
            <a:ext cx="723900" cy="635000"/>
          </a:xfrm>
          <a:prstGeom prst="rect">
            <a:avLst/>
          </a:prstGeom>
        </p:spPr>
      </p:pic>
    </p:spTree>
    <p:extLst>
      <p:ext uri="{BB962C8B-B14F-4D97-AF65-F5344CB8AC3E}">
        <p14:creationId xmlns:p14="http://schemas.microsoft.com/office/powerpoint/2010/main" val="335288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ts val="4800"/>
              </a:lnSpc>
              <a:defRPr/>
            </a:lvl1pPr>
          </a:lstStyle>
          <a:p>
            <a:r>
              <a:rPr lang="en-US"/>
              <a:t>Click to edit Master title style</a:t>
            </a:r>
          </a:p>
        </p:txBody>
      </p:sp>
      <p:sp>
        <p:nvSpPr>
          <p:cNvPr id="3" name="Text Placeholder 8"/>
          <p:cNvSpPr>
            <a:spLocks noGrp="1"/>
          </p:cNvSpPr>
          <p:nvPr>
            <p:ph type="body" sz="quarter" idx="12" hasCustomPrompt="1"/>
          </p:nvPr>
        </p:nvSpPr>
        <p:spPr>
          <a:xfrm>
            <a:off x="8703225" y="6583362"/>
            <a:ext cx="1354858" cy="244682"/>
          </a:xfrm>
          <a:prstGeom prst="rect">
            <a:avLst/>
          </a:prstGeom>
        </p:spPr>
        <p:txBody>
          <a:bodyPr vert="horz" wrap="none">
            <a:spAutoFit/>
          </a:bodyPr>
          <a:lstStyle>
            <a:lvl1pPr marL="0" indent="0" algn="r">
              <a:buNone/>
              <a:defRPr sz="1100">
                <a:solidFill>
                  <a:schemeClr val="accent5"/>
                </a:solidFill>
              </a:defRPr>
            </a:lvl1pPr>
          </a:lstStyle>
          <a:p>
            <a:pPr lvl="0"/>
            <a:r>
              <a:rPr lang="en-US" dirty="0"/>
              <a:t>Data Classification</a:t>
            </a:r>
          </a:p>
        </p:txBody>
      </p:sp>
    </p:spTree>
    <p:extLst>
      <p:ext uri="{BB962C8B-B14F-4D97-AF65-F5344CB8AC3E}">
        <p14:creationId xmlns:p14="http://schemas.microsoft.com/office/powerpoint/2010/main" val="393928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agraph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ts val="4800"/>
              </a:lnSpc>
              <a:defRPr/>
            </a:lvl1pPr>
          </a:lstStyle>
          <a:p>
            <a:r>
              <a:rPr lang="en-US"/>
              <a:t>Click to edit Master title style</a:t>
            </a:r>
          </a:p>
        </p:txBody>
      </p:sp>
      <p:sp>
        <p:nvSpPr>
          <p:cNvPr id="3" name="Text Placeholder 3"/>
          <p:cNvSpPr>
            <a:spLocks noGrp="1"/>
          </p:cNvSpPr>
          <p:nvPr>
            <p:ph type="body" sz="quarter" idx="11"/>
          </p:nvPr>
        </p:nvSpPr>
        <p:spPr>
          <a:xfrm>
            <a:off x="609600" y="1901825"/>
            <a:ext cx="10972801" cy="4425950"/>
          </a:xfrm>
          <a:prstGeom prst="rect">
            <a:avLst/>
          </a:prstGeom>
        </p:spPr>
        <p:txBody>
          <a:bodyPr>
            <a:normAutofit/>
          </a:bodyPr>
          <a:lstStyle>
            <a:lvl1pPr marL="0" indent="0">
              <a:lnSpc>
                <a:spcPct val="100000"/>
              </a:lnSpc>
              <a:buNone/>
              <a:defRPr sz="1800"/>
            </a:lvl1pPr>
            <a:lvl2pPr marL="457200" indent="0">
              <a:lnSpc>
                <a:spcPct val="100000"/>
              </a:lnSpc>
              <a:buNone/>
              <a:defRPr sz="1800"/>
            </a:lvl2pPr>
            <a:lvl3pPr marL="914400" indent="0">
              <a:lnSpc>
                <a:spcPct val="100000"/>
              </a:lnSpc>
              <a:buNone/>
              <a:defRPr sz="1600"/>
            </a:lvl3pPr>
            <a:lvl4pPr marL="1371600" indent="0">
              <a:lnSpc>
                <a:spcPct val="100000"/>
              </a:lnSpc>
              <a:buNone/>
              <a:defRPr sz="1600"/>
            </a:lvl4pPr>
            <a:lvl5pPr marL="1828800" indent="0">
              <a:lnSpc>
                <a:spcPct val="100000"/>
              </a:lnSpc>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8"/>
          <p:cNvSpPr>
            <a:spLocks noGrp="1"/>
          </p:cNvSpPr>
          <p:nvPr>
            <p:ph type="body" sz="quarter" idx="12" hasCustomPrompt="1"/>
          </p:nvPr>
        </p:nvSpPr>
        <p:spPr>
          <a:xfrm>
            <a:off x="8703225" y="6583362"/>
            <a:ext cx="1354858" cy="244682"/>
          </a:xfrm>
          <a:prstGeom prst="rect">
            <a:avLst/>
          </a:prstGeom>
        </p:spPr>
        <p:txBody>
          <a:bodyPr vert="horz" wrap="none">
            <a:spAutoFit/>
          </a:bodyPr>
          <a:lstStyle>
            <a:lvl1pPr marL="0" indent="0" algn="r">
              <a:buNone/>
              <a:defRPr sz="1100">
                <a:solidFill>
                  <a:schemeClr val="accent5"/>
                </a:solidFill>
              </a:defRPr>
            </a:lvl1pPr>
          </a:lstStyle>
          <a:p>
            <a:pPr lvl="0"/>
            <a:r>
              <a:rPr lang="en-US" dirty="0"/>
              <a:t>Data Classification</a:t>
            </a:r>
          </a:p>
        </p:txBody>
      </p:sp>
    </p:spTree>
    <p:extLst>
      <p:ext uri="{BB962C8B-B14F-4D97-AF65-F5344CB8AC3E}">
        <p14:creationId xmlns:p14="http://schemas.microsoft.com/office/powerpoint/2010/main" val="433549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_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365125"/>
            <a:ext cx="10888134" cy="1325563"/>
          </a:xfrm>
        </p:spPr>
        <p:txBody>
          <a:bodyPr/>
          <a:lstStyle>
            <a:lvl1pPr>
              <a:lnSpc>
                <a:spcPts val="4800"/>
              </a:lnSpc>
              <a:defRPr/>
            </a:lvl1pPr>
          </a:lstStyle>
          <a:p>
            <a:r>
              <a:rPr lang="en-US"/>
              <a:t>Click to edit Master title style</a:t>
            </a:r>
          </a:p>
        </p:txBody>
      </p:sp>
      <p:sp>
        <p:nvSpPr>
          <p:cNvPr id="7" name="Content Placeholder 6"/>
          <p:cNvSpPr>
            <a:spLocks noGrp="1"/>
          </p:cNvSpPr>
          <p:nvPr>
            <p:ph sz="quarter" idx="11"/>
          </p:nvPr>
        </p:nvSpPr>
        <p:spPr>
          <a:xfrm>
            <a:off x="6215063" y="1901825"/>
            <a:ext cx="5282670" cy="442595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6"/>
          <p:cNvSpPr>
            <a:spLocks noGrp="1"/>
          </p:cNvSpPr>
          <p:nvPr>
            <p:ph sz="quarter" idx="12"/>
          </p:nvPr>
        </p:nvSpPr>
        <p:spPr>
          <a:xfrm>
            <a:off x="609600" y="1901825"/>
            <a:ext cx="5282670" cy="442595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8"/>
          <p:cNvSpPr>
            <a:spLocks noGrp="1"/>
          </p:cNvSpPr>
          <p:nvPr>
            <p:ph type="body" sz="quarter" idx="13" hasCustomPrompt="1"/>
          </p:nvPr>
        </p:nvSpPr>
        <p:spPr>
          <a:xfrm>
            <a:off x="8703225" y="6583362"/>
            <a:ext cx="1354858" cy="244682"/>
          </a:xfrm>
          <a:prstGeom prst="rect">
            <a:avLst/>
          </a:prstGeom>
        </p:spPr>
        <p:txBody>
          <a:bodyPr vert="horz" wrap="none">
            <a:spAutoFit/>
          </a:bodyPr>
          <a:lstStyle>
            <a:lvl1pPr marL="0" indent="0" algn="r">
              <a:buNone/>
              <a:defRPr sz="1100">
                <a:solidFill>
                  <a:schemeClr val="accent5"/>
                </a:solidFill>
              </a:defRPr>
            </a:lvl1pPr>
          </a:lstStyle>
          <a:p>
            <a:pPr lvl="0"/>
            <a:r>
              <a:rPr lang="en-US" dirty="0"/>
              <a:t>Data Classification</a:t>
            </a:r>
          </a:p>
        </p:txBody>
      </p:sp>
    </p:spTree>
    <p:extLst>
      <p:ext uri="{BB962C8B-B14F-4D97-AF65-F5344CB8AC3E}">
        <p14:creationId xmlns:p14="http://schemas.microsoft.com/office/powerpoint/2010/main" val="335075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2" name="Title Placeholder 18"/>
          <p:cNvSpPr>
            <a:spLocks noGrp="1"/>
          </p:cNvSpPr>
          <p:nvPr>
            <p:ph type="title"/>
          </p:nvPr>
        </p:nvSpPr>
        <p:spPr>
          <a:xfrm>
            <a:off x="609600" y="366185"/>
            <a:ext cx="10972800" cy="1325033"/>
          </a:xfrm>
          <a:prstGeom prst="rect">
            <a:avLst/>
          </a:prstGeom>
        </p:spPr>
        <p:txBody>
          <a:bodyPr vert="horz" lIns="91440" tIns="45720" rIns="91440" bIns="45720" rtlCol="0" anchor="t">
            <a:normAutofit/>
          </a:bodyPr>
          <a:lstStyle>
            <a:lvl1pPr>
              <a:lnSpc>
                <a:spcPts val="4800"/>
              </a:lnSpc>
              <a:defRPr/>
            </a:lvl1pPr>
          </a:lstStyle>
          <a:p>
            <a:r>
              <a:rPr lang="en-US"/>
              <a:t>Click to edit Master title style</a:t>
            </a:r>
          </a:p>
        </p:txBody>
      </p:sp>
      <p:sp>
        <p:nvSpPr>
          <p:cNvPr id="4" name="Text Placeholder 3"/>
          <p:cNvSpPr>
            <a:spLocks noGrp="1"/>
          </p:cNvSpPr>
          <p:nvPr>
            <p:ph type="body" sz="quarter" idx="11"/>
          </p:nvPr>
        </p:nvSpPr>
        <p:spPr>
          <a:xfrm>
            <a:off x="609600" y="1901825"/>
            <a:ext cx="10972801" cy="4425950"/>
          </a:xfrm>
          <a:prstGeom prst="rect">
            <a:avLst/>
          </a:prstGeom>
        </p:spPr>
        <p:txBody>
          <a:bodyPr>
            <a:normAutofit/>
          </a:bodyPr>
          <a:lstStyle>
            <a:lvl1pPr>
              <a:lnSpc>
                <a:spcPct val="100000"/>
              </a:lnSpc>
              <a:defRPr sz="1800"/>
            </a:lvl1pPr>
            <a:lvl2pPr>
              <a:lnSpc>
                <a:spcPct val="100000"/>
              </a:lnSpc>
              <a:defRPr sz="1800"/>
            </a:lvl2pPr>
            <a:lvl3pPr>
              <a:lnSpc>
                <a:spcPct val="100000"/>
              </a:lnSpc>
              <a:defRPr sz="1600"/>
            </a:lvl3pPr>
            <a:lvl4pPr>
              <a:lnSpc>
                <a:spcPct val="100000"/>
              </a:lnSpc>
              <a:defRPr sz="16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2" hasCustomPrompt="1"/>
          </p:nvPr>
        </p:nvSpPr>
        <p:spPr>
          <a:xfrm>
            <a:off x="8703225" y="6583362"/>
            <a:ext cx="1354858" cy="244682"/>
          </a:xfrm>
          <a:prstGeom prst="rect">
            <a:avLst/>
          </a:prstGeom>
        </p:spPr>
        <p:txBody>
          <a:bodyPr vert="horz" wrap="none">
            <a:spAutoFit/>
          </a:bodyPr>
          <a:lstStyle>
            <a:lvl1pPr marL="0" indent="0" algn="r">
              <a:buNone/>
              <a:defRPr sz="1100">
                <a:solidFill>
                  <a:schemeClr val="accent5"/>
                </a:solidFill>
              </a:defRPr>
            </a:lvl1pPr>
          </a:lstStyle>
          <a:p>
            <a:pPr lvl="0"/>
            <a:r>
              <a:rPr lang="en-US"/>
              <a:t>Data Classification</a:t>
            </a:r>
          </a:p>
        </p:txBody>
      </p:sp>
    </p:spTree>
    <p:extLst>
      <p:ext uri="{BB962C8B-B14F-4D97-AF65-F5344CB8AC3E}">
        <p14:creationId xmlns:p14="http://schemas.microsoft.com/office/powerpoint/2010/main" val="7810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80BEE-4CFB-1DAF-40F5-0ED6CD9EA5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8B4363-021E-43FC-3196-06DA269C13DD}"/>
              </a:ext>
            </a:extLst>
          </p:cNvPr>
          <p:cNvSpPr>
            <a:spLocks noGrp="1"/>
          </p:cNvSpPr>
          <p:nvPr>
            <p:ph type="dt" sz="half" idx="10"/>
          </p:nvPr>
        </p:nvSpPr>
        <p:spPr/>
        <p:txBody>
          <a:bodyPr/>
          <a:lstStyle/>
          <a:p>
            <a:fld id="{F9D994C4-1418-4BDD-AF81-BFD3252C2846}" type="datetimeFigureOut">
              <a:rPr lang="en-US" smtClean="0"/>
              <a:t>10/22/2026</a:t>
            </a:fld>
            <a:endParaRPr lang="en-US"/>
          </a:p>
        </p:txBody>
      </p:sp>
      <p:sp>
        <p:nvSpPr>
          <p:cNvPr id="4" name="Footer Placeholder 3">
            <a:extLst>
              <a:ext uri="{FF2B5EF4-FFF2-40B4-BE49-F238E27FC236}">
                <a16:creationId xmlns:a16="http://schemas.microsoft.com/office/drawing/2014/main" id="{934170AA-6E51-DFFE-DC32-46AD2DDBCC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7CCD77-A51F-1450-6DA4-863F82559175}"/>
              </a:ext>
            </a:extLst>
          </p:cNvPr>
          <p:cNvSpPr>
            <a:spLocks noGrp="1"/>
          </p:cNvSpPr>
          <p:nvPr>
            <p:ph type="sldNum" sz="quarter" idx="12"/>
          </p:nvPr>
        </p:nvSpPr>
        <p:spPr/>
        <p:txBody>
          <a:bodyPr/>
          <a:lstStyle/>
          <a:p>
            <a:fld id="{64F23B95-25A4-4F85-8F2C-6F7532BB62B5}" type="slidenum">
              <a:rPr lang="en-US" smtClean="0"/>
              <a:t>‹#›</a:t>
            </a:fld>
            <a:endParaRPr lang="en-US"/>
          </a:p>
        </p:txBody>
      </p:sp>
    </p:spTree>
    <p:extLst>
      <p:ext uri="{BB962C8B-B14F-4D97-AF65-F5344CB8AC3E}">
        <p14:creationId xmlns:p14="http://schemas.microsoft.com/office/powerpoint/2010/main" val="915851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2727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1.emf"/><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0927245" y="6488506"/>
            <a:ext cx="720725" cy="109855"/>
          </a:xfrm>
          <a:custGeom>
            <a:avLst/>
            <a:gdLst/>
            <a:ahLst/>
            <a:cxnLst/>
            <a:rect l="l" t="t" r="r" b="b"/>
            <a:pathLst>
              <a:path w="720725" h="109854">
                <a:moveTo>
                  <a:pt x="96050" y="0"/>
                </a:moveTo>
                <a:lnTo>
                  <a:pt x="55740" y="0"/>
                </a:lnTo>
                <a:lnTo>
                  <a:pt x="34074" y="4140"/>
                </a:lnTo>
                <a:lnTo>
                  <a:pt x="16357" y="15595"/>
                </a:lnTo>
                <a:lnTo>
                  <a:pt x="4394" y="32639"/>
                </a:lnTo>
                <a:lnTo>
                  <a:pt x="0" y="53543"/>
                </a:lnTo>
                <a:lnTo>
                  <a:pt x="4356" y="74396"/>
                </a:lnTo>
                <a:lnTo>
                  <a:pt x="16243" y="91427"/>
                </a:lnTo>
                <a:lnTo>
                  <a:pt x="33909" y="102933"/>
                </a:lnTo>
                <a:lnTo>
                  <a:pt x="55613" y="107213"/>
                </a:lnTo>
                <a:lnTo>
                  <a:pt x="96050" y="107213"/>
                </a:lnTo>
                <a:lnTo>
                  <a:pt x="96050" y="76669"/>
                </a:lnTo>
                <a:lnTo>
                  <a:pt x="60032" y="76669"/>
                </a:lnTo>
                <a:lnTo>
                  <a:pt x="50698" y="74853"/>
                </a:lnTo>
                <a:lnTo>
                  <a:pt x="43116" y="69900"/>
                </a:lnTo>
                <a:lnTo>
                  <a:pt x="38011" y="62547"/>
                </a:lnTo>
                <a:lnTo>
                  <a:pt x="36144" y="53543"/>
                </a:lnTo>
                <a:lnTo>
                  <a:pt x="38036" y="44564"/>
                </a:lnTo>
                <a:lnTo>
                  <a:pt x="43180" y="37249"/>
                </a:lnTo>
                <a:lnTo>
                  <a:pt x="50812" y="32346"/>
                </a:lnTo>
                <a:lnTo>
                  <a:pt x="60159" y="30543"/>
                </a:lnTo>
                <a:lnTo>
                  <a:pt x="60286" y="30543"/>
                </a:lnTo>
                <a:lnTo>
                  <a:pt x="96050" y="30543"/>
                </a:lnTo>
                <a:lnTo>
                  <a:pt x="96050" y="0"/>
                </a:lnTo>
                <a:close/>
              </a:path>
              <a:path w="720725" h="109854">
                <a:moveTo>
                  <a:pt x="188175" y="107086"/>
                </a:moveTo>
                <a:lnTo>
                  <a:pt x="187413" y="98933"/>
                </a:lnTo>
                <a:lnTo>
                  <a:pt x="187172" y="87744"/>
                </a:lnTo>
                <a:lnTo>
                  <a:pt x="187172" y="31635"/>
                </a:lnTo>
                <a:lnTo>
                  <a:pt x="157594" y="31635"/>
                </a:lnTo>
                <a:lnTo>
                  <a:pt x="157594" y="75933"/>
                </a:lnTo>
                <a:lnTo>
                  <a:pt x="159486" y="91389"/>
                </a:lnTo>
                <a:lnTo>
                  <a:pt x="144830" y="91389"/>
                </a:lnTo>
                <a:lnTo>
                  <a:pt x="144703" y="91516"/>
                </a:lnTo>
                <a:lnTo>
                  <a:pt x="135483" y="91516"/>
                </a:lnTo>
                <a:lnTo>
                  <a:pt x="133578" y="83604"/>
                </a:lnTo>
                <a:lnTo>
                  <a:pt x="133210" y="76187"/>
                </a:lnTo>
                <a:lnTo>
                  <a:pt x="133210" y="31762"/>
                </a:lnTo>
                <a:lnTo>
                  <a:pt x="103632" y="31762"/>
                </a:lnTo>
                <a:lnTo>
                  <a:pt x="103632" y="82270"/>
                </a:lnTo>
                <a:lnTo>
                  <a:pt x="105854" y="93472"/>
                </a:lnTo>
                <a:lnTo>
                  <a:pt x="111988" y="101981"/>
                </a:lnTo>
                <a:lnTo>
                  <a:pt x="121285" y="107391"/>
                </a:lnTo>
                <a:lnTo>
                  <a:pt x="132956" y="109283"/>
                </a:lnTo>
                <a:lnTo>
                  <a:pt x="140119" y="108686"/>
                </a:lnTo>
                <a:lnTo>
                  <a:pt x="146507" y="106819"/>
                </a:lnTo>
                <a:lnTo>
                  <a:pt x="152285" y="103530"/>
                </a:lnTo>
                <a:lnTo>
                  <a:pt x="157594" y="98691"/>
                </a:lnTo>
                <a:lnTo>
                  <a:pt x="158102" y="107086"/>
                </a:lnTo>
                <a:lnTo>
                  <a:pt x="188175" y="107086"/>
                </a:lnTo>
                <a:close/>
              </a:path>
              <a:path w="720725" h="109854">
                <a:moveTo>
                  <a:pt x="333768" y="56832"/>
                </a:moveTo>
                <a:lnTo>
                  <a:pt x="331546" y="45542"/>
                </a:lnTo>
                <a:lnTo>
                  <a:pt x="325412" y="36969"/>
                </a:lnTo>
                <a:lnTo>
                  <a:pt x="316115" y="31546"/>
                </a:lnTo>
                <a:lnTo>
                  <a:pt x="304444" y="29692"/>
                </a:lnTo>
                <a:lnTo>
                  <a:pt x="295871" y="30848"/>
                </a:lnTo>
                <a:lnTo>
                  <a:pt x="288061" y="33693"/>
                </a:lnTo>
                <a:lnTo>
                  <a:pt x="281470" y="38163"/>
                </a:lnTo>
                <a:lnTo>
                  <a:pt x="276517" y="44170"/>
                </a:lnTo>
                <a:lnTo>
                  <a:pt x="272796" y="38138"/>
                </a:lnTo>
                <a:lnTo>
                  <a:pt x="267081" y="33756"/>
                </a:lnTo>
                <a:lnTo>
                  <a:pt x="260223" y="31076"/>
                </a:lnTo>
                <a:lnTo>
                  <a:pt x="253009" y="30175"/>
                </a:lnTo>
                <a:lnTo>
                  <a:pt x="244513" y="30949"/>
                </a:lnTo>
                <a:lnTo>
                  <a:pt x="236867" y="33439"/>
                </a:lnTo>
                <a:lnTo>
                  <a:pt x="230403" y="37884"/>
                </a:lnTo>
                <a:lnTo>
                  <a:pt x="225463" y="44538"/>
                </a:lnTo>
                <a:lnTo>
                  <a:pt x="225209" y="44538"/>
                </a:lnTo>
                <a:lnTo>
                  <a:pt x="224574" y="31762"/>
                </a:lnTo>
                <a:lnTo>
                  <a:pt x="195376" y="31762"/>
                </a:lnTo>
                <a:lnTo>
                  <a:pt x="196392" y="44424"/>
                </a:lnTo>
                <a:lnTo>
                  <a:pt x="196392" y="107213"/>
                </a:lnTo>
                <a:lnTo>
                  <a:pt x="225958" y="107213"/>
                </a:lnTo>
                <a:lnTo>
                  <a:pt x="225958" y="63042"/>
                </a:lnTo>
                <a:lnTo>
                  <a:pt x="224066" y="47459"/>
                </a:lnTo>
                <a:lnTo>
                  <a:pt x="248081" y="47459"/>
                </a:lnTo>
                <a:lnTo>
                  <a:pt x="249974" y="55372"/>
                </a:lnTo>
                <a:lnTo>
                  <a:pt x="250355" y="62788"/>
                </a:lnTo>
                <a:lnTo>
                  <a:pt x="250355" y="107213"/>
                </a:lnTo>
                <a:lnTo>
                  <a:pt x="279933" y="107213"/>
                </a:lnTo>
                <a:lnTo>
                  <a:pt x="279933" y="63042"/>
                </a:lnTo>
                <a:lnTo>
                  <a:pt x="278028" y="47586"/>
                </a:lnTo>
                <a:lnTo>
                  <a:pt x="301917" y="47586"/>
                </a:lnTo>
                <a:lnTo>
                  <a:pt x="303809" y="55499"/>
                </a:lnTo>
                <a:lnTo>
                  <a:pt x="304190" y="62915"/>
                </a:lnTo>
                <a:lnTo>
                  <a:pt x="304190" y="107213"/>
                </a:lnTo>
                <a:lnTo>
                  <a:pt x="333768" y="107213"/>
                </a:lnTo>
                <a:lnTo>
                  <a:pt x="333768" y="56832"/>
                </a:lnTo>
                <a:close/>
              </a:path>
              <a:path w="720725" h="109854">
                <a:moveTo>
                  <a:pt x="482003" y="56705"/>
                </a:moveTo>
                <a:lnTo>
                  <a:pt x="479793" y="45440"/>
                </a:lnTo>
                <a:lnTo>
                  <a:pt x="473646" y="36893"/>
                </a:lnTo>
                <a:lnTo>
                  <a:pt x="464350" y="31470"/>
                </a:lnTo>
                <a:lnTo>
                  <a:pt x="452678" y="29565"/>
                </a:lnTo>
                <a:lnTo>
                  <a:pt x="444106" y="30721"/>
                </a:lnTo>
                <a:lnTo>
                  <a:pt x="436308" y="33566"/>
                </a:lnTo>
                <a:lnTo>
                  <a:pt x="429704" y="38036"/>
                </a:lnTo>
                <a:lnTo>
                  <a:pt x="424751" y="44043"/>
                </a:lnTo>
                <a:lnTo>
                  <a:pt x="421030" y="38011"/>
                </a:lnTo>
                <a:lnTo>
                  <a:pt x="415328" y="33629"/>
                </a:lnTo>
                <a:lnTo>
                  <a:pt x="408457" y="30962"/>
                </a:lnTo>
                <a:lnTo>
                  <a:pt x="401243" y="30048"/>
                </a:lnTo>
                <a:lnTo>
                  <a:pt x="392747" y="30822"/>
                </a:lnTo>
                <a:lnTo>
                  <a:pt x="385114" y="33299"/>
                </a:lnTo>
                <a:lnTo>
                  <a:pt x="378650" y="37706"/>
                </a:lnTo>
                <a:lnTo>
                  <a:pt x="373697" y="44297"/>
                </a:lnTo>
                <a:lnTo>
                  <a:pt x="373443" y="44297"/>
                </a:lnTo>
                <a:lnTo>
                  <a:pt x="372935" y="31635"/>
                </a:lnTo>
                <a:lnTo>
                  <a:pt x="343738" y="31635"/>
                </a:lnTo>
                <a:lnTo>
                  <a:pt x="344500" y="39789"/>
                </a:lnTo>
                <a:lnTo>
                  <a:pt x="344754" y="50990"/>
                </a:lnTo>
                <a:lnTo>
                  <a:pt x="344754" y="107086"/>
                </a:lnTo>
                <a:lnTo>
                  <a:pt x="374319" y="107086"/>
                </a:lnTo>
                <a:lnTo>
                  <a:pt x="374319" y="62915"/>
                </a:lnTo>
                <a:lnTo>
                  <a:pt x="372427" y="47332"/>
                </a:lnTo>
                <a:lnTo>
                  <a:pt x="396316" y="47332"/>
                </a:lnTo>
                <a:lnTo>
                  <a:pt x="398208" y="55245"/>
                </a:lnTo>
                <a:lnTo>
                  <a:pt x="398589" y="62661"/>
                </a:lnTo>
                <a:lnTo>
                  <a:pt x="398589" y="107086"/>
                </a:lnTo>
                <a:lnTo>
                  <a:pt x="428167" y="107086"/>
                </a:lnTo>
                <a:lnTo>
                  <a:pt x="428167" y="62915"/>
                </a:lnTo>
                <a:lnTo>
                  <a:pt x="426262" y="47459"/>
                </a:lnTo>
                <a:lnTo>
                  <a:pt x="450151" y="47459"/>
                </a:lnTo>
                <a:lnTo>
                  <a:pt x="452043" y="55372"/>
                </a:lnTo>
                <a:lnTo>
                  <a:pt x="452424" y="62788"/>
                </a:lnTo>
                <a:lnTo>
                  <a:pt x="452424" y="107086"/>
                </a:lnTo>
                <a:lnTo>
                  <a:pt x="482003" y="107086"/>
                </a:lnTo>
                <a:lnTo>
                  <a:pt x="482003" y="56705"/>
                </a:lnTo>
                <a:close/>
              </a:path>
              <a:path w="720725" h="109854">
                <a:moveTo>
                  <a:pt x="521042" y="355"/>
                </a:moveTo>
                <a:lnTo>
                  <a:pt x="491236" y="355"/>
                </a:lnTo>
                <a:lnTo>
                  <a:pt x="491236" y="20434"/>
                </a:lnTo>
                <a:lnTo>
                  <a:pt x="521042" y="20434"/>
                </a:lnTo>
                <a:lnTo>
                  <a:pt x="521042" y="355"/>
                </a:lnTo>
                <a:close/>
              </a:path>
              <a:path w="720725" h="109854">
                <a:moveTo>
                  <a:pt x="521055" y="31508"/>
                </a:moveTo>
                <a:lnTo>
                  <a:pt x="491490" y="31508"/>
                </a:lnTo>
                <a:lnTo>
                  <a:pt x="491490" y="106959"/>
                </a:lnTo>
                <a:lnTo>
                  <a:pt x="521055" y="106959"/>
                </a:lnTo>
                <a:lnTo>
                  <a:pt x="521055" y="31508"/>
                </a:lnTo>
                <a:close/>
              </a:path>
              <a:path w="720725" h="109854">
                <a:moveTo>
                  <a:pt x="614070" y="56464"/>
                </a:moveTo>
                <a:lnTo>
                  <a:pt x="611847" y="45250"/>
                </a:lnTo>
                <a:lnTo>
                  <a:pt x="605713" y="36703"/>
                </a:lnTo>
                <a:lnTo>
                  <a:pt x="596417" y="31292"/>
                </a:lnTo>
                <a:lnTo>
                  <a:pt x="584746" y="29451"/>
                </a:lnTo>
                <a:lnTo>
                  <a:pt x="577634" y="30048"/>
                </a:lnTo>
                <a:lnTo>
                  <a:pt x="571233" y="31915"/>
                </a:lnTo>
                <a:lnTo>
                  <a:pt x="565429" y="35204"/>
                </a:lnTo>
                <a:lnTo>
                  <a:pt x="560108" y="40043"/>
                </a:lnTo>
                <a:lnTo>
                  <a:pt x="559600" y="31762"/>
                </a:lnTo>
                <a:lnTo>
                  <a:pt x="529526" y="31762"/>
                </a:lnTo>
                <a:lnTo>
                  <a:pt x="530288" y="39916"/>
                </a:lnTo>
                <a:lnTo>
                  <a:pt x="530542" y="44424"/>
                </a:lnTo>
                <a:lnTo>
                  <a:pt x="530542" y="107213"/>
                </a:lnTo>
                <a:lnTo>
                  <a:pt x="560108" y="107213"/>
                </a:lnTo>
                <a:lnTo>
                  <a:pt x="560108" y="63042"/>
                </a:lnTo>
                <a:lnTo>
                  <a:pt x="558215" y="47459"/>
                </a:lnTo>
                <a:lnTo>
                  <a:pt x="572871" y="47459"/>
                </a:lnTo>
                <a:lnTo>
                  <a:pt x="572998" y="47218"/>
                </a:lnTo>
                <a:lnTo>
                  <a:pt x="582218" y="47218"/>
                </a:lnTo>
                <a:lnTo>
                  <a:pt x="584123" y="55245"/>
                </a:lnTo>
                <a:lnTo>
                  <a:pt x="584504" y="62547"/>
                </a:lnTo>
                <a:lnTo>
                  <a:pt x="584504" y="106972"/>
                </a:lnTo>
                <a:lnTo>
                  <a:pt x="614070" y="106972"/>
                </a:lnTo>
                <a:lnTo>
                  <a:pt x="614070" y="56464"/>
                </a:lnTo>
                <a:close/>
              </a:path>
              <a:path w="720725" h="109854">
                <a:moveTo>
                  <a:pt x="693813" y="84099"/>
                </a:moveTo>
                <a:lnTo>
                  <a:pt x="656412" y="58293"/>
                </a:lnTo>
                <a:lnTo>
                  <a:pt x="650328" y="56159"/>
                </a:lnTo>
                <a:lnTo>
                  <a:pt x="648195" y="52946"/>
                </a:lnTo>
                <a:lnTo>
                  <a:pt x="648195" y="48564"/>
                </a:lnTo>
                <a:lnTo>
                  <a:pt x="650836" y="46253"/>
                </a:lnTo>
                <a:lnTo>
                  <a:pt x="659053" y="46253"/>
                </a:lnTo>
                <a:lnTo>
                  <a:pt x="661581" y="47345"/>
                </a:lnTo>
                <a:lnTo>
                  <a:pt x="664489" y="50380"/>
                </a:lnTo>
                <a:lnTo>
                  <a:pt x="664997" y="52578"/>
                </a:lnTo>
                <a:lnTo>
                  <a:pt x="664997" y="55130"/>
                </a:lnTo>
                <a:lnTo>
                  <a:pt x="692670" y="55130"/>
                </a:lnTo>
                <a:lnTo>
                  <a:pt x="689025" y="42519"/>
                </a:lnTo>
                <a:lnTo>
                  <a:pt x="680872" y="34823"/>
                </a:lnTo>
                <a:lnTo>
                  <a:pt x="669518" y="30975"/>
                </a:lnTo>
                <a:lnTo>
                  <a:pt x="656272" y="29933"/>
                </a:lnTo>
                <a:lnTo>
                  <a:pt x="644194" y="31013"/>
                </a:lnTo>
                <a:lnTo>
                  <a:pt x="632675" y="34785"/>
                </a:lnTo>
                <a:lnTo>
                  <a:pt x="624039" y="41998"/>
                </a:lnTo>
                <a:lnTo>
                  <a:pt x="620636" y="53428"/>
                </a:lnTo>
                <a:lnTo>
                  <a:pt x="627761" y="68008"/>
                </a:lnTo>
                <a:lnTo>
                  <a:pt x="643458" y="74764"/>
                </a:lnTo>
                <a:lnTo>
                  <a:pt x="659142" y="78943"/>
                </a:lnTo>
                <a:lnTo>
                  <a:pt x="666267" y="85801"/>
                </a:lnTo>
                <a:lnTo>
                  <a:pt x="666267" y="90538"/>
                </a:lnTo>
                <a:lnTo>
                  <a:pt x="662089" y="92608"/>
                </a:lnTo>
                <a:lnTo>
                  <a:pt x="653618" y="92608"/>
                </a:lnTo>
                <a:lnTo>
                  <a:pt x="651090" y="91147"/>
                </a:lnTo>
                <a:lnTo>
                  <a:pt x="647814" y="87261"/>
                </a:lnTo>
                <a:lnTo>
                  <a:pt x="646925" y="84709"/>
                </a:lnTo>
                <a:lnTo>
                  <a:pt x="647433" y="82511"/>
                </a:lnTo>
                <a:lnTo>
                  <a:pt x="619760" y="82511"/>
                </a:lnTo>
                <a:lnTo>
                  <a:pt x="622858" y="96240"/>
                </a:lnTo>
                <a:lnTo>
                  <a:pt x="631228" y="104241"/>
                </a:lnTo>
                <a:lnTo>
                  <a:pt x="643140" y="107988"/>
                </a:lnTo>
                <a:lnTo>
                  <a:pt x="656907" y="108915"/>
                </a:lnTo>
                <a:lnTo>
                  <a:pt x="670140" y="107810"/>
                </a:lnTo>
                <a:lnTo>
                  <a:pt x="681990" y="103898"/>
                </a:lnTo>
                <a:lnTo>
                  <a:pt x="690537" y="96291"/>
                </a:lnTo>
                <a:lnTo>
                  <a:pt x="693813" y="84099"/>
                </a:lnTo>
                <a:close/>
              </a:path>
              <a:path w="720725" h="109854">
                <a:moveTo>
                  <a:pt x="714540" y="104787"/>
                </a:moveTo>
                <a:lnTo>
                  <a:pt x="710615" y="99187"/>
                </a:lnTo>
                <a:lnTo>
                  <a:pt x="712393" y="98945"/>
                </a:lnTo>
                <a:lnTo>
                  <a:pt x="713727" y="97967"/>
                </a:lnTo>
                <a:lnTo>
                  <a:pt x="713905" y="97967"/>
                </a:lnTo>
                <a:lnTo>
                  <a:pt x="713905" y="93586"/>
                </a:lnTo>
                <a:lnTo>
                  <a:pt x="713905" y="93459"/>
                </a:lnTo>
                <a:lnTo>
                  <a:pt x="712647" y="92125"/>
                </a:lnTo>
                <a:lnTo>
                  <a:pt x="712266" y="92125"/>
                </a:lnTo>
                <a:lnTo>
                  <a:pt x="712266" y="93954"/>
                </a:lnTo>
                <a:lnTo>
                  <a:pt x="712266" y="97967"/>
                </a:lnTo>
                <a:lnTo>
                  <a:pt x="706323" y="97967"/>
                </a:lnTo>
                <a:lnTo>
                  <a:pt x="706323" y="93586"/>
                </a:lnTo>
                <a:lnTo>
                  <a:pt x="710742" y="93586"/>
                </a:lnTo>
                <a:lnTo>
                  <a:pt x="712266" y="93954"/>
                </a:lnTo>
                <a:lnTo>
                  <a:pt x="712266" y="92125"/>
                </a:lnTo>
                <a:lnTo>
                  <a:pt x="704557" y="92125"/>
                </a:lnTo>
                <a:lnTo>
                  <a:pt x="704557" y="104787"/>
                </a:lnTo>
                <a:lnTo>
                  <a:pt x="706196" y="104787"/>
                </a:lnTo>
                <a:lnTo>
                  <a:pt x="706196" y="99187"/>
                </a:lnTo>
                <a:lnTo>
                  <a:pt x="708977" y="99187"/>
                </a:lnTo>
                <a:lnTo>
                  <a:pt x="712482" y="104533"/>
                </a:lnTo>
                <a:lnTo>
                  <a:pt x="712558" y="104660"/>
                </a:lnTo>
                <a:lnTo>
                  <a:pt x="712647" y="104787"/>
                </a:lnTo>
                <a:lnTo>
                  <a:pt x="714540" y="104787"/>
                </a:lnTo>
                <a:close/>
              </a:path>
              <a:path w="720725" h="109854">
                <a:moveTo>
                  <a:pt x="720102" y="92367"/>
                </a:moveTo>
                <a:lnTo>
                  <a:pt x="719963" y="92125"/>
                </a:lnTo>
                <a:lnTo>
                  <a:pt x="718197" y="90462"/>
                </a:lnTo>
                <a:lnTo>
                  <a:pt x="718197" y="93459"/>
                </a:lnTo>
                <a:lnTo>
                  <a:pt x="718197" y="103809"/>
                </a:lnTo>
                <a:lnTo>
                  <a:pt x="714159" y="107950"/>
                </a:lnTo>
                <a:lnTo>
                  <a:pt x="703287" y="107950"/>
                </a:lnTo>
                <a:lnTo>
                  <a:pt x="699122" y="103809"/>
                </a:lnTo>
                <a:lnTo>
                  <a:pt x="699122" y="93459"/>
                </a:lnTo>
                <a:lnTo>
                  <a:pt x="700074" y="92367"/>
                </a:lnTo>
                <a:lnTo>
                  <a:pt x="703160" y="89204"/>
                </a:lnTo>
                <a:lnTo>
                  <a:pt x="714159" y="89204"/>
                </a:lnTo>
                <a:lnTo>
                  <a:pt x="717245" y="92367"/>
                </a:lnTo>
                <a:lnTo>
                  <a:pt x="718197" y="93459"/>
                </a:lnTo>
                <a:lnTo>
                  <a:pt x="718197" y="90462"/>
                </a:lnTo>
                <a:lnTo>
                  <a:pt x="716864" y="89204"/>
                </a:lnTo>
                <a:lnTo>
                  <a:pt x="715175" y="87617"/>
                </a:lnTo>
                <a:lnTo>
                  <a:pt x="702411" y="87617"/>
                </a:lnTo>
                <a:lnTo>
                  <a:pt x="697357" y="92367"/>
                </a:lnTo>
                <a:lnTo>
                  <a:pt x="697357" y="104533"/>
                </a:lnTo>
                <a:lnTo>
                  <a:pt x="702284" y="109410"/>
                </a:lnTo>
                <a:lnTo>
                  <a:pt x="715175" y="109410"/>
                </a:lnTo>
                <a:lnTo>
                  <a:pt x="716686" y="107950"/>
                </a:lnTo>
                <a:lnTo>
                  <a:pt x="720102" y="104660"/>
                </a:lnTo>
                <a:lnTo>
                  <a:pt x="720102" y="92367"/>
                </a:lnTo>
                <a:close/>
              </a:path>
            </a:pathLst>
          </a:custGeom>
          <a:solidFill>
            <a:srgbClr val="221F1F"/>
          </a:solidFill>
        </p:spPr>
        <p:txBody>
          <a:bodyPr wrap="square" lIns="0" tIns="0" rIns="0" bIns="0" rtlCol="0"/>
          <a:lstStyle/>
          <a:p>
            <a:endParaRPr/>
          </a:p>
        </p:txBody>
      </p:sp>
      <p:sp>
        <p:nvSpPr>
          <p:cNvPr id="2" name="Holder 2"/>
          <p:cNvSpPr>
            <a:spLocks noGrp="1"/>
          </p:cNvSpPr>
          <p:nvPr>
            <p:ph type="title"/>
          </p:nvPr>
        </p:nvSpPr>
        <p:spPr>
          <a:xfrm>
            <a:off x="664240" y="167627"/>
            <a:ext cx="6484620" cy="1139825"/>
          </a:xfrm>
          <a:prstGeom prst="rect">
            <a:avLst/>
          </a:prstGeom>
        </p:spPr>
        <p:txBody>
          <a:bodyPr wrap="square" lIns="0" tIns="0" rIns="0" bIns="0">
            <a:spAutoFit/>
          </a:bodyPr>
          <a:lstStyle>
            <a:lvl1pPr>
              <a:defRPr sz="3400" b="1" i="0">
                <a:solidFill>
                  <a:schemeClr val="tx1"/>
                </a:solidFill>
                <a:latin typeface="Calibri"/>
                <a:cs typeface="Calibri"/>
              </a:defRPr>
            </a:lvl1pPr>
          </a:lstStyle>
          <a:p>
            <a:endParaRPr/>
          </a:p>
        </p:txBody>
      </p:sp>
      <p:sp>
        <p:nvSpPr>
          <p:cNvPr id="3" name="Holder 3"/>
          <p:cNvSpPr>
            <a:spLocks noGrp="1"/>
          </p:cNvSpPr>
          <p:nvPr>
            <p:ph type="body" idx="1"/>
          </p:nvPr>
        </p:nvSpPr>
        <p:spPr>
          <a:xfrm>
            <a:off x="799337" y="1727200"/>
            <a:ext cx="10486390" cy="18935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789969" y="6298839"/>
            <a:ext cx="3727450" cy="336550"/>
          </a:xfrm>
          <a:prstGeom prst="rect">
            <a:avLst/>
          </a:prstGeom>
        </p:spPr>
        <p:txBody>
          <a:bodyPr wrap="square" lIns="0" tIns="0" rIns="0" bIns="0">
            <a:spAutoFit/>
          </a:bodyPr>
          <a:lstStyle>
            <a:lvl1pPr>
              <a:defRPr sz="800" b="1" i="0">
                <a:solidFill>
                  <a:srgbClr val="B63091"/>
                </a:solidFill>
                <a:latin typeface="Arial"/>
                <a:cs typeface="Arial"/>
              </a:defRPr>
            </a:lvl1pPr>
          </a:lstStyle>
          <a:p>
            <a:pPr marL="38100">
              <a:lnSpc>
                <a:spcPct val="100000"/>
              </a:lnSpc>
              <a:spcBef>
                <a:spcPts val="35"/>
              </a:spcBef>
            </a:pPr>
            <a:fld id="{81D60167-4931-47E6-BA6A-407CBD079E47}" type="slidenum">
              <a:rPr sz="1000" b="0" spc="-50" dirty="0">
                <a:solidFill>
                  <a:srgbClr val="BEBEBE"/>
                </a:solidFill>
                <a:latin typeface="Calibri"/>
                <a:cs typeface="Calibri"/>
              </a:rPr>
              <a:t>‹#›</a:t>
            </a:fld>
            <a:endParaRPr sz="1000">
              <a:latin typeface="Calibri"/>
              <a:cs typeface="Calibri"/>
            </a:endParaRPr>
          </a:p>
        </p:txBody>
      </p:sp>
      <p:sp>
        <p:nvSpPr>
          <p:cNvPr id="8" name="TextBox 7">
            <a:extLst>
              <a:ext uri="{FF2B5EF4-FFF2-40B4-BE49-F238E27FC236}">
                <a16:creationId xmlns:a16="http://schemas.microsoft.com/office/drawing/2014/main" id="{36FE6212-8D0E-3B20-DB11-7B952BFCA812}"/>
              </a:ext>
            </a:extLst>
          </p:cNvPr>
          <p:cNvSpPr txBox="1"/>
          <p:nvPr userDrawn="1">
            <p:extLst>
              <p:ext uri="{1162E1C5-73C7-4A58-AE30-91384D911F3F}">
                <p184:classification xmlns:p184="http://schemas.microsoft.com/office/powerpoint/2018/4/main" val="ftr"/>
              </p:ext>
            </p:extLst>
          </p:nvPr>
        </p:nvSpPr>
        <p:spPr>
          <a:xfrm>
            <a:off x="5342700" y="6642100"/>
            <a:ext cx="1531937"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Cummins Internal Use Only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5"/>
          <p:cNvSpPr/>
          <p:nvPr userDrawn="1"/>
        </p:nvSpPr>
        <p:spPr>
          <a:xfrm rot="10800000">
            <a:off x="10150548" y="6472863"/>
            <a:ext cx="2047392" cy="398263"/>
          </a:xfrm>
          <a:custGeom>
            <a:avLst/>
            <a:gdLst>
              <a:gd name="connsiteX0" fmla="*/ 0 w 1803485"/>
              <a:gd name="connsiteY0" fmla="*/ 0 h 354932"/>
              <a:gd name="connsiteX1" fmla="*/ 1803485 w 1803485"/>
              <a:gd name="connsiteY1" fmla="*/ 0 h 354932"/>
              <a:gd name="connsiteX2" fmla="*/ 1803485 w 1803485"/>
              <a:gd name="connsiteY2" fmla="*/ 354932 h 354932"/>
              <a:gd name="connsiteX3" fmla="*/ 0 w 1803485"/>
              <a:gd name="connsiteY3" fmla="*/ 354932 h 354932"/>
              <a:gd name="connsiteX4" fmla="*/ 0 w 1803485"/>
              <a:gd name="connsiteY4" fmla="*/ 0 h 354932"/>
              <a:gd name="connsiteX0" fmla="*/ 0 w 2008025"/>
              <a:gd name="connsiteY0" fmla="*/ 1 h 354933"/>
              <a:gd name="connsiteX1" fmla="*/ 2008025 w 2008025"/>
              <a:gd name="connsiteY1" fmla="*/ 0 h 354933"/>
              <a:gd name="connsiteX2" fmla="*/ 1803485 w 2008025"/>
              <a:gd name="connsiteY2" fmla="*/ 354933 h 354933"/>
              <a:gd name="connsiteX3" fmla="*/ 0 w 2008025"/>
              <a:gd name="connsiteY3" fmla="*/ 354933 h 354933"/>
              <a:gd name="connsiteX4" fmla="*/ 0 w 2008025"/>
              <a:gd name="connsiteY4" fmla="*/ 1 h 354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025" h="354933">
                <a:moveTo>
                  <a:pt x="0" y="1"/>
                </a:moveTo>
                <a:lnTo>
                  <a:pt x="2008025" y="0"/>
                </a:lnTo>
                <a:lnTo>
                  <a:pt x="1803485" y="354933"/>
                </a:lnTo>
                <a:lnTo>
                  <a:pt x="0" y="354933"/>
                </a:lnTo>
                <a:lnTo>
                  <a:pt x="0"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72"/>
            <a:endParaRPr lang="en-US" sz="2400">
              <a:solidFill>
                <a:srgbClr val="FFFFFF"/>
              </a:solidFill>
            </a:endParaRPr>
          </a:p>
        </p:txBody>
      </p:sp>
      <p:sp>
        <p:nvSpPr>
          <p:cNvPr id="8" name="Slide Number Placeholder 4"/>
          <p:cNvSpPr txBox="1">
            <a:spLocks/>
          </p:cNvSpPr>
          <p:nvPr userDrawn="1"/>
        </p:nvSpPr>
        <p:spPr>
          <a:xfrm>
            <a:off x="11574065" y="6496013"/>
            <a:ext cx="617011" cy="366183"/>
          </a:xfrm>
          <a:prstGeom prst="rect">
            <a:avLst/>
          </a:prstGeom>
        </p:spPr>
        <p:txBody>
          <a:bodyPr vert="horz" lIns="121920" tIns="60960" rIns="121920" bIns="60960" rtlCol="0" anchor="ctr"/>
          <a:lstStyle>
            <a:defPPr>
              <a:defRPr lang="en-US"/>
            </a:defPPr>
            <a:lvl1pPr marL="0" algn="l" defTabSz="685663" rtl="0" eaLnBrk="1" latinLnBrk="0" hangingPunct="1">
              <a:defRPr sz="900" b="0" i="0" kern="1200">
                <a:solidFill>
                  <a:schemeClr val="tx1">
                    <a:tint val="75000"/>
                  </a:schemeClr>
                </a:solidFill>
                <a:latin typeface="Arial" charset="0"/>
                <a:ea typeface="Arial" charset="0"/>
                <a:cs typeface="Arial" charset="0"/>
              </a:defRPr>
            </a:lvl1pPr>
            <a:lvl2pPr marL="342831" algn="l" defTabSz="685663" rtl="0" eaLnBrk="1" latinLnBrk="0" hangingPunct="1">
              <a:defRPr sz="1350" kern="1200">
                <a:solidFill>
                  <a:schemeClr val="tx1"/>
                </a:solidFill>
                <a:latin typeface="+mn-lt"/>
                <a:ea typeface="+mn-ea"/>
                <a:cs typeface="+mn-cs"/>
              </a:defRPr>
            </a:lvl2pPr>
            <a:lvl3pPr marL="685663" algn="l" defTabSz="685663" rtl="0" eaLnBrk="1" latinLnBrk="0" hangingPunct="1">
              <a:defRPr sz="1350" kern="1200">
                <a:solidFill>
                  <a:schemeClr val="tx1"/>
                </a:solidFill>
                <a:latin typeface="+mn-lt"/>
                <a:ea typeface="+mn-ea"/>
                <a:cs typeface="+mn-cs"/>
              </a:defRPr>
            </a:lvl3pPr>
            <a:lvl4pPr marL="1028494" algn="l" defTabSz="685663" rtl="0" eaLnBrk="1" latinLnBrk="0" hangingPunct="1">
              <a:defRPr sz="1350" kern="1200">
                <a:solidFill>
                  <a:schemeClr val="tx1"/>
                </a:solidFill>
                <a:latin typeface="+mn-lt"/>
                <a:ea typeface="+mn-ea"/>
                <a:cs typeface="+mn-cs"/>
              </a:defRPr>
            </a:lvl4pPr>
            <a:lvl5pPr marL="1371326" algn="l" defTabSz="685663" rtl="0" eaLnBrk="1" latinLnBrk="0" hangingPunct="1">
              <a:defRPr sz="1350" kern="1200">
                <a:solidFill>
                  <a:schemeClr val="tx1"/>
                </a:solidFill>
                <a:latin typeface="+mn-lt"/>
                <a:ea typeface="+mn-ea"/>
                <a:cs typeface="+mn-cs"/>
              </a:defRPr>
            </a:lvl5pPr>
            <a:lvl6pPr marL="1714157" algn="l" defTabSz="685663" rtl="0" eaLnBrk="1" latinLnBrk="0" hangingPunct="1">
              <a:defRPr sz="1350" kern="1200">
                <a:solidFill>
                  <a:schemeClr val="tx1"/>
                </a:solidFill>
                <a:latin typeface="+mn-lt"/>
                <a:ea typeface="+mn-ea"/>
                <a:cs typeface="+mn-cs"/>
              </a:defRPr>
            </a:lvl6pPr>
            <a:lvl7pPr marL="2056989" algn="l" defTabSz="685663" rtl="0" eaLnBrk="1" latinLnBrk="0" hangingPunct="1">
              <a:defRPr sz="1350" kern="1200">
                <a:solidFill>
                  <a:schemeClr val="tx1"/>
                </a:solidFill>
                <a:latin typeface="+mn-lt"/>
                <a:ea typeface="+mn-ea"/>
                <a:cs typeface="+mn-cs"/>
              </a:defRPr>
            </a:lvl7pPr>
            <a:lvl8pPr marL="2399820" algn="l" defTabSz="685663" rtl="0" eaLnBrk="1" latinLnBrk="0" hangingPunct="1">
              <a:defRPr sz="1350" kern="1200">
                <a:solidFill>
                  <a:schemeClr val="tx1"/>
                </a:solidFill>
                <a:latin typeface="+mn-lt"/>
                <a:ea typeface="+mn-ea"/>
                <a:cs typeface="+mn-cs"/>
              </a:defRPr>
            </a:lvl8pPr>
            <a:lvl9pPr marL="2742651" algn="l" defTabSz="685663" rtl="0" eaLnBrk="1" latinLnBrk="0" hangingPunct="1">
              <a:defRPr sz="1350" kern="1200">
                <a:solidFill>
                  <a:schemeClr val="tx1"/>
                </a:solidFill>
                <a:latin typeface="+mn-lt"/>
                <a:ea typeface="+mn-ea"/>
                <a:cs typeface="+mn-cs"/>
              </a:defRPr>
            </a:lvl9pPr>
          </a:lstStyle>
          <a:p>
            <a:fld id="{E219BBCF-6562-0F4B-B1E4-C6BFB9DF245D}" type="slidenum">
              <a:rPr lang="en-US" sz="1200" smtClean="0">
                <a:solidFill>
                  <a:srgbClr val="FFFFFF"/>
                </a:solidFill>
              </a:rPr>
              <a:pPr/>
              <a:t>‹#›</a:t>
            </a:fld>
            <a:endParaRPr lang="en-US" sz="1200" dirty="0">
              <a:solidFill>
                <a:srgbClr val="FFFFFF"/>
              </a:solidFill>
            </a:endParaRPr>
          </a:p>
        </p:txBody>
      </p:sp>
      <p:pic>
        <p:nvPicPr>
          <p:cNvPr id="9" name="Picture 8"/>
          <p:cNvPicPr>
            <a:picLocks noChangeAspect="1"/>
          </p:cNvPicPr>
          <p:nvPr userDrawn="1"/>
        </p:nvPicPr>
        <p:blipFill rotWithShape="1">
          <a:blip r:embed="rId10" cstate="email">
            <a:extLst>
              <a:ext uri="{28A0092B-C50C-407E-A947-70E740481C1C}">
                <a14:useLocalDpi xmlns:a14="http://schemas.microsoft.com/office/drawing/2010/main"/>
              </a:ext>
            </a:extLst>
          </a:blip>
          <a:srcRect b="50000"/>
          <a:stretch/>
        </p:blipFill>
        <p:spPr>
          <a:xfrm>
            <a:off x="10565109" y="6622966"/>
            <a:ext cx="765552" cy="206703"/>
          </a:xfrm>
          <a:prstGeom prst="rect">
            <a:avLst/>
          </a:prstGeom>
        </p:spPr>
      </p:pic>
      <p:cxnSp>
        <p:nvCxnSpPr>
          <p:cNvPr id="10" name="Straight Connector 9"/>
          <p:cNvCxnSpPr/>
          <p:nvPr userDrawn="1"/>
        </p:nvCxnSpPr>
        <p:spPr>
          <a:xfrm>
            <a:off x="11518607" y="6575350"/>
            <a:ext cx="0" cy="209685"/>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Placeholder 13"/>
          <p:cNvSpPr>
            <a:spLocks noGrp="1"/>
          </p:cNvSpPr>
          <p:nvPr>
            <p:ph type="title"/>
          </p:nvPr>
        </p:nvSpPr>
        <p:spPr>
          <a:xfrm>
            <a:off x="609600" y="365125"/>
            <a:ext cx="10744200" cy="1325563"/>
          </a:xfrm>
          <a:prstGeom prst="rect">
            <a:avLst/>
          </a:prstGeom>
        </p:spPr>
        <p:txBody>
          <a:bodyPr vert="horz" lIns="91440" tIns="45720" rIns="91440" bIns="45720" rtlCol="0" anchor="t">
            <a:normAutofit/>
          </a:bodyPr>
          <a:lstStyle/>
          <a:p>
            <a:r>
              <a:rPr lang="en-US"/>
              <a:t>Click to edit Master title style</a:t>
            </a:r>
            <a:endParaRPr lang="en-US" dirty="0"/>
          </a:p>
        </p:txBody>
      </p:sp>
    </p:spTree>
    <p:extLst>
      <p:ext uri="{BB962C8B-B14F-4D97-AF65-F5344CB8AC3E}">
        <p14:creationId xmlns:p14="http://schemas.microsoft.com/office/powerpoint/2010/main" val="35379681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hf hdr="0" ftr="0" dt="0"/>
  <p:txStyles>
    <p:titleStyle>
      <a:lvl1pPr algn="l" defTabSz="914400" rtl="0" eaLnBrk="1" latinLnBrk="0" hangingPunct="1">
        <a:lnSpc>
          <a:spcPct val="100000"/>
        </a:lnSpc>
        <a:spcBef>
          <a:spcPct val="0"/>
        </a:spcBef>
        <a:buNone/>
        <a:defRPr sz="4400" b="1" i="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Wingdings" charset="2"/>
        <a:buChar char="§"/>
        <a:defRPr sz="1800" b="0" i="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LucidaGrande" charset="0"/>
        <a:buChar char="-"/>
        <a:defRPr sz="1800" b="0" i="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SzPct val="80000"/>
        <a:buFont typeface="Courier New" charset="0"/>
        <a:buChar char="o"/>
        <a:defRPr sz="1400" b="0" i="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hyperlink" Target="https://compass.empyreanbenefits.com/cummins/spsso"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enrollment.cap-rx.com/?client=cummin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403380" y="435817"/>
            <a:ext cx="928697" cy="814646"/>
          </a:xfrm>
          <a:prstGeom prst="rect">
            <a:avLst/>
          </a:prstGeom>
        </p:spPr>
      </p:pic>
      <p:sp>
        <p:nvSpPr>
          <p:cNvPr id="3" name="object 3"/>
          <p:cNvSpPr txBox="1"/>
          <p:nvPr/>
        </p:nvSpPr>
        <p:spPr>
          <a:xfrm>
            <a:off x="6355720" y="3429001"/>
            <a:ext cx="2978150" cy="1717039"/>
          </a:xfrm>
          <a:prstGeom prst="rect">
            <a:avLst/>
          </a:prstGeom>
        </p:spPr>
        <p:txBody>
          <a:bodyPr vert="horz" wrap="square" lIns="0" tIns="147320" rIns="0" bIns="0" rtlCol="0">
            <a:spAutoFit/>
          </a:bodyPr>
          <a:lstStyle/>
          <a:p>
            <a:pPr marL="12700" marR="5080">
              <a:lnSpc>
                <a:spcPts val="4420"/>
              </a:lnSpc>
              <a:spcBef>
                <a:spcPts val="1160"/>
              </a:spcBef>
            </a:pPr>
            <a:r>
              <a:rPr sz="4600" b="1" spc="114" dirty="0">
                <a:latin typeface="Calibri"/>
                <a:cs typeface="Calibri"/>
              </a:rPr>
              <a:t>2027</a:t>
            </a:r>
            <a:r>
              <a:rPr sz="4600" b="1" spc="-85" dirty="0">
                <a:latin typeface="Calibri"/>
                <a:cs typeface="Calibri"/>
              </a:rPr>
              <a:t> </a:t>
            </a:r>
            <a:r>
              <a:rPr sz="4600" b="1" spc="195" dirty="0">
                <a:latin typeface="Calibri"/>
                <a:cs typeface="Calibri"/>
              </a:rPr>
              <a:t>Open </a:t>
            </a:r>
            <a:r>
              <a:rPr sz="4600" b="1" spc="180" dirty="0">
                <a:latin typeface="Calibri"/>
                <a:cs typeface="Calibri"/>
              </a:rPr>
              <a:t>Enrollment</a:t>
            </a:r>
            <a:endParaRPr sz="4600">
              <a:latin typeface="Calibri"/>
              <a:cs typeface="Calibri"/>
            </a:endParaRPr>
          </a:p>
          <a:p>
            <a:pPr marL="12700">
              <a:lnSpc>
                <a:spcPct val="100000"/>
              </a:lnSpc>
              <a:spcBef>
                <a:spcPts val="1020"/>
              </a:spcBef>
            </a:pPr>
            <a:r>
              <a:rPr sz="2000" spc="-10" dirty="0">
                <a:latin typeface="Calibri"/>
                <a:cs typeface="Calibri"/>
              </a:rPr>
              <a:t>Overview</a:t>
            </a:r>
            <a:endParaRPr sz="2000">
              <a:latin typeface="Calibri"/>
              <a:cs typeface="Calibri"/>
            </a:endParaRPr>
          </a:p>
        </p:txBody>
      </p:sp>
      <p:grpSp>
        <p:nvGrpSpPr>
          <p:cNvPr id="4" name="object 4"/>
          <p:cNvGrpSpPr/>
          <p:nvPr/>
        </p:nvGrpSpPr>
        <p:grpSpPr>
          <a:xfrm>
            <a:off x="0" y="0"/>
            <a:ext cx="5715635" cy="6858000"/>
            <a:chOff x="0" y="0"/>
            <a:chExt cx="5715635" cy="6858000"/>
          </a:xfrm>
        </p:grpSpPr>
        <p:sp>
          <p:nvSpPr>
            <p:cNvPr id="5" name="object 5"/>
            <p:cNvSpPr/>
            <p:nvPr/>
          </p:nvSpPr>
          <p:spPr>
            <a:xfrm>
              <a:off x="0" y="0"/>
              <a:ext cx="5715635" cy="6858000"/>
            </a:xfrm>
            <a:custGeom>
              <a:avLst/>
              <a:gdLst/>
              <a:ahLst/>
              <a:cxnLst/>
              <a:rect l="l" t="t" r="r" b="b"/>
              <a:pathLst>
                <a:path w="5715635" h="6858000">
                  <a:moveTo>
                    <a:pt x="5715571" y="0"/>
                  </a:moveTo>
                  <a:lnTo>
                    <a:pt x="0" y="0"/>
                  </a:lnTo>
                  <a:lnTo>
                    <a:pt x="0" y="6858000"/>
                  </a:lnTo>
                  <a:lnTo>
                    <a:pt x="5715571" y="6858000"/>
                  </a:lnTo>
                  <a:lnTo>
                    <a:pt x="5715571" y="0"/>
                  </a:lnTo>
                  <a:close/>
                </a:path>
              </a:pathLst>
            </a:custGeom>
            <a:solidFill>
              <a:srgbClr val="D6DFB9"/>
            </a:solidFill>
          </p:spPr>
          <p:txBody>
            <a:bodyPr wrap="square" lIns="0" tIns="0" rIns="0" bIns="0" rtlCol="0"/>
            <a:lstStyle/>
            <a:p>
              <a:endParaRPr/>
            </a:p>
          </p:txBody>
        </p:sp>
        <p:pic>
          <p:nvPicPr>
            <p:cNvPr id="6" name="object 6"/>
            <p:cNvPicPr/>
            <p:nvPr/>
          </p:nvPicPr>
          <p:blipFill>
            <a:blip r:embed="rId3" cstate="print"/>
            <a:stretch>
              <a:fillRect/>
            </a:stretch>
          </p:blipFill>
          <p:spPr>
            <a:xfrm>
              <a:off x="413207" y="369740"/>
              <a:ext cx="4894478" cy="6101316"/>
            </a:xfrm>
            <a:prstGeom prst="rect">
              <a:avLst/>
            </a:prstGeom>
          </p:spPr>
        </p:pic>
        <p:pic>
          <p:nvPicPr>
            <p:cNvPr id="7" name="object 7"/>
            <p:cNvPicPr/>
            <p:nvPr/>
          </p:nvPicPr>
          <p:blipFill>
            <a:blip r:embed="rId4" cstate="print"/>
            <a:stretch>
              <a:fillRect/>
            </a:stretch>
          </p:blipFill>
          <p:spPr>
            <a:xfrm>
              <a:off x="3963276" y="240093"/>
              <a:ext cx="1399832" cy="2318702"/>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229BF-33EB-577F-08E6-4D3B2FFCFAFB}"/>
              </a:ext>
            </a:extLst>
          </p:cNvPr>
          <p:cNvSpPr>
            <a:spLocks noGrp="1"/>
          </p:cNvSpPr>
          <p:nvPr>
            <p:ph type="title"/>
          </p:nvPr>
        </p:nvSpPr>
        <p:spPr/>
        <p:txBody>
          <a:bodyPr/>
          <a:lstStyle/>
          <a:p>
            <a:pPr algn="ctr"/>
            <a:r>
              <a:rPr lang="en-US" dirty="0"/>
              <a:t>Open Enrollment Overview</a:t>
            </a:r>
          </a:p>
        </p:txBody>
      </p:sp>
      <p:sp>
        <p:nvSpPr>
          <p:cNvPr id="3" name="Text Placeholder 2">
            <a:extLst>
              <a:ext uri="{FF2B5EF4-FFF2-40B4-BE49-F238E27FC236}">
                <a16:creationId xmlns:a16="http://schemas.microsoft.com/office/drawing/2014/main" id="{0ABF18E8-FA9F-44CB-FDA8-8C3CFF36F1B2}"/>
              </a:ext>
            </a:extLst>
          </p:cNvPr>
          <p:cNvSpPr>
            <a:spLocks noGrp="1"/>
          </p:cNvSpPr>
          <p:nvPr>
            <p:ph type="body" sz="quarter" idx="11"/>
          </p:nvPr>
        </p:nvSpPr>
        <p:spPr>
          <a:xfrm>
            <a:off x="609599" y="1182460"/>
            <a:ext cx="10972801" cy="5487987"/>
          </a:xfrm>
        </p:spPr>
        <p:txBody>
          <a:bodyPr>
            <a:normAutofit lnSpcReduction="10000"/>
          </a:bodyPr>
          <a:lstStyle/>
          <a:p>
            <a:pPr marL="0" indent="0" algn="l" fontAlgn="base">
              <a:buNone/>
            </a:pPr>
            <a:r>
              <a:rPr lang="en-US" sz="2400" b="1" dirty="0">
                <a:solidFill>
                  <a:srgbClr val="000000"/>
                </a:solidFill>
                <a:highlight>
                  <a:srgbClr val="F9F9F9"/>
                </a:highlight>
                <a:latin typeface="+mj-lt"/>
              </a:rPr>
              <a:t>Open Enrollment </a:t>
            </a:r>
            <a:r>
              <a:rPr lang="en-US" sz="2400" b="1" i="0" dirty="0">
                <a:solidFill>
                  <a:srgbClr val="000000"/>
                </a:solidFill>
                <a:effectLst/>
                <a:highlight>
                  <a:srgbClr val="F9F9F9"/>
                </a:highlight>
                <a:latin typeface="+mj-lt"/>
              </a:rPr>
              <a:t>Dates: </a:t>
            </a:r>
          </a:p>
          <a:p>
            <a:pPr marL="0" indent="0" algn="ctr" fontAlgn="base">
              <a:buNone/>
            </a:pPr>
            <a:r>
              <a:rPr lang="en-US" sz="2400" b="1" i="0" dirty="0">
                <a:solidFill>
                  <a:srgbClr val="C00000"/>
                </a:solidFill>
                <a:effectLst/>
                <a:highlight>
                  <a:srgbClr val="F9F9F9"/>
                </a:highlight>
                <a:latin typeface="+mj-lt"/>
              </a:rPr>
              <a:t>October 23rd through November 6th!</a:t>
            </a:r>
            <a:r>
              <a:rPr lang="en-US" sz="2400" b="0" i="0" dirty="0">
                <a:solidFill>
                  <a:srgbClr val="C00000"/>
                </a:solidFill>
                <a:effectLst/>
                <a:highlight>
                  <a:srgbClr val="F9F9F9"/>
                </a:highlight>
                <a:latin typeface="+mj-lt"/>
              </a:rPr>
              <a:t> </a:t>
            </a:r>
          </a:p>
          <a:p>
            <a:pPr marL="0" indent="0" algn="ctr" fontAlgn="base">
              <a:buNone/>
            </a:pPr>
            <a:endParaRPr lang="en-US" sz="2400" b="0" i="0" dirty="0">
              <a:solidFill>
                <a:srgbClr val="FF0000"/>
              </a:solidFill>
              <a:effectLst/>
              <a:highlight>
                <a:srgbClr val="F9F9F9"/>
              </a:highlight>
              <a:latin typeface="+mj-lt"/>
            </a:endParaRPr>
          </a:p>
          <a:p>
            <a:pPr algn="l" fontAlgn="base">
              <a:buFont typeface="Arial" panose="020B0604020202020204" pitchFamily="34" charset="0"/>
              <a:buChar char="•"/>
            </a:pPr>
            <a:r>
              <a:rPr lang="en-US" sz="2000" b="0" i="0" dirty="0">
                <a:solidFill>
                  <a:srgbClr val="000000"/>
                </a:solidFill>
                <a:effectLst/>
                <a:highlight>
                  <a:srgbClr val="F9F9F9"/>
                </a:highlight>
                <a:latin typeface="+mn-lt"/>
              </a:rPr>
              <a:t>Make selections through the </a:t>
            </a:r>
            <a:r>
              <a:rPr lang="en-US" sz="2000" b="0" i="0" dirty="0">
                <a:solidFill>
                  <a:srgbClr val="000000"/>
                </a:solidFill>
                <a:effectLst/>
                <a:highlight>
                  <a:srgbClr val="F9F9F9"/>
                </a:highlight>
                <a:latin typeface="+mn-lt"/>
                <a:hlinkClick r:id="rId2"/>
              </a:rPr>
              <a:t>Cummins Health Benefit Service Center</a:t>
            </a:r>
            <a:r>
              <a:rPr lang="en-US" sz="2000" dirty="0">
                <a:solidFill>
                  <a:srgbClr val="000000"/>
                </a:solidFill>
                <a:highlight>
                  <a:srgbClr val="F9F9F9"/>
                </a:highlight>
                <a:latin typeface="+mn-lt"/>
              </a:rPr>
              <a:t> </a:t>
            </a:r>
            <a:r>
              <a:rPr lang="en-US" sz="2000" b="0" i="0" dirty="0">
                <a:solidFill>
                  <a:srgbClr val="000000"/>
                </a:solidFill>
                <a:effectLst/>
                <a:highlight>
                  <a:srgbClr val="F9F9F9"/>
                </a:highlight>
                <a:latin typeface="+mn-lt"/>
              </a:rPr>
              <a:t>or contact the Cummins Health Benefits Service Center at 1-877-377-4357</a:t>
            </a:r>
          </a:p>
          <a:p>
            <a:pPr algn="l" fontAlgn="base">
              <a:buFont typeface="Arial" panose="020B0604020202020204" pitchFamily="34" charset="0"/>
              <a:buChar char="•"/>
            </a:pPr>
            <a:endParaRPr lang="en-US" sz="2000" dirty="0">
              <a:solidFill>
                <a:srgbClr val="000000"/>
              </a:solidFill>
              <a:highlight>
                <a:srgbClr val="F9F9F9"/>
              </a:highlight>
              <a:latin typeface="+mn-lt"/>
            </a:endParaRPr>
          </a:p>
          <a:p>
            <a:pPr marL="0" indent="0" algn="l" fontAlgn="base">
              <a:buNone/>
            </a:pPr>
            <a:r>
              <a:rPr lang="en-US" sz="2000" dirty="0">
                <a:solidFill>
                  <a:srgbClr val="C00000"/>
                </a:solidFill>
                <a:highlight>
                  <a:srgbClr val="F9F9F9"/>
                </a:highlight>
                <a:latin typeface="+mn-lt"/>
              </a:rPr>
              <a:t>____________________________________________________________________________</a:t>
            </a:r>
          </a:p>
          <a:p>
            <a:pPr marL="0" indent="0" algn="l" fontAlgn="base">
              <a:buNone/>
            </a:pPr>
            <a:r>
              <a:rPr lang="en-US" sz="2000" b="1" dirty="0">
                <a:highlight>
                  <a:srgbClr val="F9F9F9"/>
                </a:highlight>
                <a:latin typeface="+mn-lt"/>
              </a:rPr>
              <a:t>IMPORTANT: </a:t>
            </a:r>
            <a:r>
              <a:rPr lang="en-US" sz="2000" dirty="0">
                <a:highlight>
                  <a:srgbClr val="F9F9F9"/>
                </a:highlight>
                <a:latin typeface="+mn-lt"/>
              </a:rPr>
              <a:t>If you do not make changes to your current benefits during Open Enrollment, by default, you will be enrolled in the same plan that you had in 2026.</a:t>
            </a:r>
          </a:p>
          <a:p>
            <a:pPr marL="0" indent="0" algn="l" fontAlgn="base">
              <a:buNone/>
            </a:pPr>
            <a:r>
              <a:rPr lang="en-US" sz="2000" i="0" dirty="0">
                <a:effectLst/>
                <a:highlight>
                  <a:srgbClr val="F9F9F9"/>
                </a:highlight>
                <a:latin typeface="+mn-lt"/>
              </a:rPr>
              <a:t>You must </a:t>
            </a:r>
            <a:r>
              <a:rPr lang="en-US" sz="2000" dirty="0">
                <a:highlight>
                  <a:srgbClr val="F9F9F9"/>
                </a:highlight>
                <a:latin typeface="+mn-lt"/>
              </a:rPr>
              <a:t>enroll in an FSA each year as this will not automatically roll over during Open Enrollment.</a:t>
            </a:r>
          </a:p>
          <a:p>
            <a:pPr marL="0" indent="0" algn="l" fontAlgn="base">
              <a:buNone/>
            </a:pPr>
            <a:r>
              <a:rPr lang="en-US" sz="2000" dirty="0">
                <a:highlight>
                  <a:srgbClr val="F9F9F9"/>
                </a:highlight>
                <a:latin typeface="+mn-lt"/>
              </a:rPr>
              <a:t>HSA selection will automatically rollover for 2027 at the deduction limit that you have set in 2026.  You may increase or decrease this limit at anytime throughout the year!</a:t>
            </a:r>
          </a:p>
          <a:p>
            <a:pPr marL="0" indent="0" algn="l" fontAlgn="base">
              <a:buNone/>
            </a:pPr>
            <a:r>
              <a:rPr lang="en-US" sz="2000" i="0" dirty="0">
                <a:solidFill>
                  <a:srgbClr val="C00000"/>
                </a:solidFill>
                <a:effectLst/>
                <a:highlight>
                  <a:srgbClr val="F9F9F9"/>
                </a:highlight>
                <a:latin typeface="+mn-lt"/>
              </a:rPr>
              <a:t>____________________________________________________________________________</a:t>
            </a:r>
          </a:p>
        </p:txBody>
      </p:sp>
    </p:spTree>
    <p:extLst>
      <p:ext uri="{BB962C8B-B14F-4D97-AF65-F5344CB8AC3E}">
        <p14:creationId xmlns:p14="http://schemas.microsoft.com/office/powerpoint/2010/main" val="216966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229BF-33EB-577F-08E6-4D3B2FFCFAFB}"/>
              </a:ext>
            </a:extLst>
          </p:cNvPr>
          <p:cNvSpPr>
            <a:spLocks noGrp="1"/>
          </p:cNvSpPr>
          <p:nvPr>
            <p:ph type="title"/>
          </p:nvPr>
        </p:nvSpPr>
        <p:spPr>
          <a:xfrm>
            <a:off x="609599" y="170244"/>
            <a:ext cx="10972800" cy="925132"/>
          </a:xfrm>
        </p:spPr>
        <p:txBody>
          <a:bodyPr/>
          <a:lstStyle/>
          <a:p>
            <a:pPr algn="ctr"/>
            <a:r>
              <a:rPr lang="en-US" dirty="0"/>
              <a:t>Open Enrollment Overview</a:t>
            </a:r>
          </a:p>
        </p:txBody>
      </p:sp>
      <p:sp>
        <p:nvSpPr>
          <p:cNvPr id="3" name="Text Placeholder 2">
            <a:extLst>
              <a:ext uri="{FF2B5EF4-FFF2-40B4-BE49-F238E27FC236}">
                <a16:creationId xmlns:a16="http://schemas.microsoft.com/office/drawing/2014/main" id="{0ABF18E8-FA9F-44CB-FDA8-8C3CFF36F1B2}"/>
              </a:ext>
            </a:extLst>
          </p:cNvPr>
          <p:cNvSpPr>
            <a:spLocks noGrp="1"/>
          </p:cNvSpPr>
          <p:nvPr>
            <p:ph type="body" sz="quarter" idx="11"/>
          </p:nvPr>
        </p:nvSpPr>
        <p:spPr>
          <a:xfrm>
            <a:off x="609598" y="921204"/>
            <a:ext cx="10972801" cy="5766552"/>
          </a:xfrm>
        </p:spPr>
        <p:txBody>
          <a:bodyPr>
            <a:normAutofit fontScale="47500" lnSpcReduction="20000"/>
          </a:bodyPr>
          <a:lstStyle/>
          <a:p>
            <a:pPr marL="0" indent="0">
              <a:buNone/>
            </a:pPr>
            <a:r>
              <a:rPr lang="en-US" sz="3400" b="1" i="0" dirty="0">
                <a:solidFill>
                  <a:srgbClr val="C00000"/>
                </a:solidFill>
                <a:effectLst/>
                <a:highlight>
                  <a:srgbClr val="FFFFFF"/>
                </a:highlight>
                <a:latin typeface="+mj-lt"/>
              </a:rPr>
              <a:t>Learn more about your choices!</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Medical</a:t>
            </a:r>
            <a:r>
              <a:rPr lang="en-US" sz="3400" b="1" i="0" dirty="0">
                <a:solidFill>
                  <a:srgbClr val="000000"/>
                </a:solidFill>
                <a:effectLst/>
                <a:highlight>
                  <a:srgbClr val="FFFFFF"/>
                </a:highlight>
                <a:latin typeface="+mn-lt"/>
              </a:rPr>
              <a:t> </a:t>
            </a:r>
            <a:r>
              <a:rPr lang="en-US" sz="3400" b="0" i="0" dirty="0">
                <a:solidFill>
                  <a:srgbClr val="000000"/>
                </a:solidFill>
                <a:effectLst/>
                <a:highlight>
                  <a:srgbClr val="FFFFFF"/>
                </a:highlight>
                <a:latin typeface="+mn-lt"/>
              </a:rPr>
              <a:t>― Covers medical services and prescriptions and includes access to vision coverage and resources to help you get the care you need. You have several options available, including the PPO Plan, and two updated HSA-compatible plans ― the HSA Plan and HSA Plus Plan. This year, your employee contributions will be in line with your pay.</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Dental</a:t>
            </a:r>
            <a:r>
              <a:rPr lang="en-US" sz="3400" b="1" i="0" dirty="0">
                <a:solidFill>
                  <a:srgbClr val="FF0000"/>
                </a:solidFill>
                <a:effectLst/>
                <a:highlight>
                  <a:srgbClr val="FFFFFF"/>
                </a:highlight>
                <a:latin typeface="+mn-lt"/>
              </a:rPr>
              <a:t> </a:t>
            </a:r>
            <a:r>
              <a:rPr lang="en-US" sz="3400" b="0" i="0" dirty="0">
                <a:solidFill>
                  <a:srgbClr val="000000"/>
                </a:solidFill>
                <a:effectLst/>
                <a:highlight>
                  <a:srgbClr val="FFFFFF"/>
                </a:highlight>
                <a:latin typeface="+mn-lt"/>
              </a:rPr>
              <a:t>― Covers a broad range of dental services, including preventive care, basic services, major services and orthodontia. New this year, you can choose to use Cummins’ Limited Purpose Health Care FSA to help pay for eligible dental expenses.</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Supplemental medical benefits </a:t>
            </a:r>
            <a:r>
              <a:rPr lang="en-US" sz="3400" b="1" i="0" dirty="0">
                <a:solidFill>
                  <a:srgbClr val="000000"/>
                </a:solidFill>
                <a:effectLst/>
                <a:highlight>
                  <a:srgbClr val="FFFFFF"/>
                </a:highlight>
                <a:latin typeface="+mn-lt"/>
              </a:rPr>
              <a:t>– </a:t>
            </a:r>
            <a:r>
              <a:rPr lang="en-US" sz="3400" b="1" i="0" dirty="0">
                <a:solidFill>
                  <a:srgbClr val="C00000"/>
                </a:solidFill>
                <a:effectLst/>
                <a:highlight>
                  <a:srgbClr val="FFFFFF"/>
                </a:highlight>
                <a:latin typeface="+mn-lt"/>
              </a:rPr>
              <a:t>Voya</a:t>
            </a:r>
            <a:r>
              <a:rPr lang="en-US" sz="3400" b="1" i="0" dirty="0">
                <a:solidFill>
                  <a:srgbClr val="000000"/>
                </a:solidFill>
                <a:effectLst/>
                <a:highlight>
                  <a:srgbClr val="FFFFFF"/>
                </a:highlight>
                <a:latin typeface="+mn-lt"/>
              </a:rPr>
              <a:t> </a:t>
            </a:r>
            <a:r>
              <a:rPr lang="en-US" sz="3400" b="0" i="0" dirty="0">
                <a:solidFill>
                  <a:srgbClr val="000000"/>
                </a:solidFill>
                <a:effectLst/>
                <a:highlight>
                  <a:srgbClr val="FFFFFF"/>
                </a:highlight>
                <a:latin typeface="+mn-lt"/>
              </a:rPr>
              <a:t>Provides optional coverage you can elect to ensure additional protection in case of specific medical events like an accident; hospital stay</a:t>
            </a:r>
            <a:r>
              <a:rPr lang="en-US" sz="3400" dirty="0">
                <a:solidFill>
                  <a:srgbClr val="000000"/>
                </a:solidFill>
                <a:highlight>
                  <a:srgbClr val="FFFFFF"/>
                </a:highlight>
                <a:latin typeface="+mn-lt"/>
              </a:rPr>
              <a:t>;</a:t>
            </a:r>
            <a:r>
              <a:rPr lang="en-US" sz="3400" b="0" i="0" dirty="0">
                <a:solidFill>
                  <a:srgbClr val="000000"/>
                </a:solidFill>
                <a:effectLst/>
                <a:highlight>
                  <a:srgbClr val="FFFFFF"/>
                </a:highlight>
                <a:latin typeface="+mn-lt"/>
              </a:rPr>
              <a:t> or diagnosis of a critical illness.</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Health Savings Account (HSA) </a:t>
            </a:r>
            <a:r>
              <a:rPr lang="en-US" sz="3400" b="0" i="0" dirty="0">
                <a:solidFill>
                  <a:srgbClr val="000000"/>
                </a:solidFill>
                <a:effectLst/>
                <a:highlight>
                  <a:srgbClr val="FFFFFF"/>
                </a:highlight>
                <a:latin typeface="+mn-lt"/>
              </a:rPr>
              <a:t>― Offers an opportunity to save tax-free for your qualified health care expenses if you enroll in the </a:t>
            </a:r>
            <a:r>
              <a:rPr lang="en-US" sz="3400" b="0" i="0" u="none" strike="noStrike" dirty="0">
                <a:solidFill>
                  <a:schemeClr val="accent4"/>
                </a:solidFill>
                <a:effectLst/>
                <a:highlight>
                  <a:srgbClr val="FFFFFF"/>
                </a:highlight>
                <a:latin typeface="+mn-lt"/>
              </a:rPr>
              <a:t>HSA Plan or HSA Plus Plan</a:t>
            </a:r>
            <a:r>
              <a:rPr lang="en-US" sz="3400" b="0" i="0" dirty="0">
                <a:solidFill>
                  <a:srgbClr val="000000"/>
                </a:solidFill>
                <a:effectLst/>
                <a:highlight>
                  <a:srgbClr val="FFFFFF"/>
                </a:highlight>
                <a:latin typeface="+mn-lt"/>
              </a:rPr>
              <a:t>. Think of your HSA as a “savings account.” You can use the money in your account to help pay for care now or grow your account for your future health care needs.</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Flexible Spending Accounts (FSAs) including the </a:t>
            </a:r>
            <a:r>
              <a:rPr lang="en-US" sz="3400" b="1" i="0" dirty="0">
                <a:solidFill>
                  <a:schemeClr val="accent4"/>
                </a:solidFill>
                <a:effectLst/>
                <a:highlight>
                  <a:srgbClr val="FFFFFF"/>
                </a:highlight>
                <a:latin typeface="+mn-lt"/>
              </a:rPr>
              <a:t>Limited Purpose Health Care FSA* </a:t>
            </a:r>
            <a:r>
              <a:rPr lang="en-US" sz="3400" b="0" i="0" dirty="0">
                <a:solidFill>
                  <a:srgbClr val="000000"/>
                </a:solidFill>
                <a:effectLst/>
                <a:highlight>
                  <a:srgbClr val="FFFFFF"/>
                </a:highlight>
                <a:latin typeface="+mn-lt"/>
              </a:rPr>
              <a:t>― Provides opportunities to save on taxes by paying yourself back for eligible health care and/or dependent care expenses with tax-free dollars, including the new Limited Purpose Health Care FSA that you can use to pay for eligible dental and vision expenses,</a:t>
            </a:r>
            <a:r>
              <a:rPr lang="en-US" sz="3400" b="0" i="0" dirty="0">
                <a:solidFill>
                  <a:schemeClr val="accent4"/>
                </a:solidFill>
                <a:effectLst/>
                <a:highlight>
                  <a:srgbClr val="FFFFFF"/>
                </a:highlight>
                <a:latin typeface="+mn-lt"/>
              </a:rPr>
              <a:t> *</a:t>
            </a:r>
            <a:r>
              <a:rPr lang="en-US" sz="3400" b="1" i="0" dirty="0">
                <a:solidFill>
                  <a:schemeClr val="accent4"/>
                </a:solidFill>
                <a:effectLst/>
                <a:highlight>
                  <a:srgbClr val="FFFFFF"/>
                </a:highlight>
                <a:latin typeface="+mn-lt"/>
              </a:rPr>
              <a:t>if you are enrolled in an HSA Plan</a:t>
            </a:r>
            <a:r>
              <a:rPr lang="en-US" sz="3400" b="0" i="0" dirty="0">
                <a:solidFill>
                  <a:srgbClr val="000000"/>
                </a:solidFill>
                <a:effectLst/>
                <a:highlight>
                  <a:srgbClr val="FFFFFF"/>
                </a:highlight>
                <a:latin typeface="+mn-lt"/>
              </a:rPr>
              <a:t>. Due to IRS requirements, you will lose any amounts you contribute but don’t use during the year.</a:t>
            </a:r>
          </a:p>
          <a:p>
            <a:pPr algn="l" fontAlgn="base">
              <a:buFont typeface="Arial" panose="020B0604020202020204" pitchFamily="34" charset="0"/>
              <a:buChar char="•"/>
            </a:pPr>
            <a:r>
              <a:rPr lang="en-US" sz="3400" b="1" i="0" dirty="0">
                <a:solidFill>
                  <a:srgbClr val="C00000"/>
                </a:solidFill>
                <a:effectLst/>
                <a:highlight>
                  <a:srgbClr val="FFFFFF"/>
                </a:highlight>
                <a:latin typeface="+mn-lt"/>
              </a:rPr>
              <a:t>Optional life and AD&amp;D Insurance </a:t>
            </a:r>
            <a:r>
              <a:rPr lang="en-US" sz="3400" b="0" i="0" dirty="0">
                <a:solidFill>
                  <a:srgbClr val="000000"/>
                </a:solidFill>
                <a:effectLst/>
                <a:highlight>
                  <a:srgbClr val="FFFFFF"/>
                </a:highlight>
                <a:latin typeface="+mn-lt"/>
              </a:rPr>
              <a:t>― Optional life and AD&amp;D insurance offers financial benefits in case of serious injury or death and are in addition to your employer-provided coverage. Optional coverage is also available for spouses/domestic partners and dependent children.</a:t>
            </a:r>
          </a:p>
          <a:p>
            <a:pPr fontAlgn="base">
              <a:buFont typeface="Arial" panose="020B0604020202020204" pitchFamily="34" charset="0"/>
              <a:buChar char="•"/>
            </a:pPr>
            <a:r>
              <a:rPr lang="en-US" sz="3400" b="1" dirty="0">
                <a:solidFill>
                  <a:srgbClr val="C00000"/>
                </a:solidFill>
                <a:latin typeface="Arial (Body)"/>
                <a:cs typeface="Arial" panose="020B0604020202020204" pitchFamily="34" charset="0"/>
              </a:rPr>
              <a:t>MetLife Legal Plan  - </a:t>
            </a:r>
            <a:r>
              <a:rPr lang="en-US" sz="3400" dirty="0">
                <a:latin typeface="Arial (Body)"/>
                <a:cs typeface="Arial" panose="020B0604020202020204" pitchFamily="34" charset="0"/>
              </a:rPr>
              <a:t>affordable access to experienced attorneys for you, your spouse, and dependents</a:t>
            </a:r>
          </a:p>
          <a:p>
            <a:pPr fontAlgn="base">
              <a:buFont typeface="Arial" panose="020B0604020202020204" pitchFamily="34" charset="0"/>
              <a:buChar char="•"/>
            </a:pPr>
            <a:r>
              <a:rPr lang="en-US" sz="3400" b="1" dirty="0">
                <a:solidFill>
                  <a:srgbClr val="C00000"/>
                </a:solidFill>
                <a:latin typeface="Arial (Body)"/>
                <a:cs typeface="Arial" panose="020B0604020202020204" pitchFamily="34" charset="0"/>
              </a:rPr>
              <a:t>ID Watchdog -  </a:t>
            </a:r>
            <a:r>
              <a:rPr lang="en-US" sz="3400" dirty="0">
                <a:latin typeface="Arial (Body)"/>
                <a:cs typeface="Arial" panose="020B0604020202020204" pitchFamily="34" charset="0"/>
              </a:rPr>
              <a:t>insurance which provides tools to monitor your credit and protect you from identity theft and fraud</a:t>
            </a:r>
            <a:r>
              <a:rPr lang="en-US" sz="3400" dirty="0">
                <a:latin typeface="Arial (Body)"/>
              </a:rPr>
              <a:t>. </a:t>
            </a:r>
          </a:p>
          <a:p>
            <a:pPr fontAlgn="base">
              <a:buFont typeface="Arial" panose="020B0604020202020204" pitchFamily="34" charset="0"/>
              <a:buChar char="•"/>
            </a:pPr>
            <a:endParaRPr lang="en-US" sz="1700" b="0" i="0" dirty="0">
              <a:solidFill>
                <a:srgbClr val="C00000"/>
              </a:solidFill>
              <a:effectLst/>
              <a:highlight>
                <a:srgbClr val="FFFFFF"/>
              </a:highlight>
              <a:latin typeface="+mn-lt"/>
            </a:endParaRPr>
          </a:p>
          <a:p>
            <a:pPr marL="0" indent="0">
              <a:buNone/>
            </a:pPr>
            <a:endParaRPr lang="en-US" dirty="0">
              <a:latin typeface="+mj-lt"/>
            </a:endParaRPr>
          </a:p>
        </p:txBody>
      </p:sp>
    </p:spTree>
    <p:extLst>
      <p:ext uri="{BB962C8B-B14F-4D97-AF65-F5344CB8AC3E}">
        <p14:creationId xmlns:p14="http://schemas.microsoft.com/office/powerpoint/2010/main" val="1901803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229BF-33EB-577F-08E6-4D3B2FFCFAFB}"/>
              </a:ext>
            </a:extLst>
          </p:cNvPr>
          <p:cNvSpPr>
            <a:spLocks noGrp="1"/>
          </p:cNvSpPr>
          <p:nvPr>
            <p:ph type="title"/>
          </p:nvPr>
        </p:nvSpPr>
        <p:spPr/>
        <p:txBody>
          <a:bodyPr/>
          <a:lstStyle/>
          <a:p>
            <a:pPr algn="ctr"/>
            <a:r>
              <a:rPr lang="en-US" dirty="0"/>
              <a:t>Open Enrollment Overview</a:t>
            </a:r>
          </a:p>
        </p:txBody>
      </p:sp>
      <p:sp>
        <p:nvSpPr>
          <p:cNvPr id="3" name="Text Placeholder 2">
            <a:extLst>
              <a:ext uri="{FF2B5EF4-FFF2-40B4-BE49-F238E27FC236}">
                <a16:creationId xmlns:a16="http://schemas.microsoft.com/office/drawing/2014/main" id="{0ABF18E8-FA9F-44CB-FDA8-8C3CFF36F1B2}"/>
              </a:ext>
            </a:extLst>
          </p:cNvPr>
          <p:cNvSpPr>
            <a:spLocks noGrp="1"/>
          </p:cNvSpPr>
          <p:nvPr>
            <p:ph type="body" sz="quarter" idx="11"/>
          </p:nvPr>
        </p:nvSpPr>
        <p:spPr>
          <a:xfrm>
            <a:off x="609599" y="1204233"/>
            <a:ext cx="10972801" cy="4663168"/>
          </a:xfrm>
        </p:spPr>
        <p:txBody>
          <a:bodyPr>
            <a:normAutofit/>
          </a:bodyPr>
          <a:lstStyle/>
          <a:p>
            <a:pPr marL="0" indent="0">
              <a:buNone/>
            </a:pPr>
            <a:r>
              <a:rPr lang="en-US" b="1" i="0" dirty="0">
                <a:solidFill>
                  <a:srgbClr val="000000"/>
                </a:solidFill>
                <a:effectLst/>
                <a:highlight>
                  <a:srgbClr val="FFFFFF"/>
                </a:highlight>
                <a:latin typeface="+mj-lt"/>
              </a:rPr>
              <a:t>Choosing your medical plan</a:t>
            </a:r>
          </a:p>
          <a:p>
            <a:pPr algn="l" fontAlgn="base"/>
            <a:r>
              <a:rPr lang="en-US" sz="1600" b="1" i="0" dirty="0">
                <a:solidFill>
                  <a:srgbClr val="000000"/>
                </a:solidFill>
                <a:effectLst/>
                <a:highlight>
                  <a:srgbClr val="FFFFFF"/>
                </a:highlight>
                <a:latin typeface="+mn-lt"/>
              </a:rPr>
              <a:t>Features important to you</a:t>
            </a:r>
            <a:r>
              <a:rPr lang="en-US" sz="1600" b="0" i="0" dirty="0">
                <a:solidFill>
                  <a:srgbClr val="000000"/>
                </a:solidFill>
                <a:effectLst/>
                <a:highlight>
                  <a:srgbClr val="FFFFFF"/>
                </a:highlight>
                <a:latin typeface="+mn-lt"/>
              </a:rPr>
              <a:t> — Think about your preferences and what each plan has to offer. For example, are you interested in saving for future health care expenses tax free?</a:t>
            </a:r>
          </a:p>
          <a:p>
            <a:pPr algn="l" fontAlgn="base"/>
            <a:r>
              <a:rPr lang="en-US" sz="1600" b="1" i="0" dirty="0">
                <a:solidFill>
                  <a:srgbClr val="000000"/>
                </a:solidFill>
                <a:effectLst/>
                <a:highlight>
                  <a:srgbClr val="FFFFFF"/>
                </a:highlight>
                <a:latin typeface="+mn-lt"/>
              </a:rPr>
              <a:t>Your coverage needs</a:t>
            </a:r>
            <a:r>
              <a:rPr lang="en-US" sz="1600" b="0" i="0" dirty="0">
                <a:solidFill>
                  <a:srgbClr val="000000"/>
                </a:solidFill>
                <a:effectLst/>
                <a:highlight>
                  <a:srgbClr val="FFFFFF"/>
                </a:highlight>
                <a:latin typeface="+mn-lt"/>
              </a:rPr>
              <a:t> — Consider how much medical care you typically use each year. Do you mostly just get preventive care (like annual physicals and screenings) or do you typically find yourself in the doctor’s office quite a few times a year, seeing specialists and/or managing a condition?</a:t>
            </a:r>
          </a:p>
          <a:p>
            <a:pPr algn="l" fontAlgn="base"/>
            <a:r>
              <a:rPr lang="en-US" sz="1600" b="1" i="0" dirty="0">
                <a:solidFill>
                  <a:srgbClr val="000000"/>
                </a:solidFill>
                <a:effectLst/>
                <a:highlight>
                  <a:srgbClr val="FFFFFF"/>
                </a:highlight>
                <a:latin typeface="+mn-lt"/>
              </a:rPr>
              <a:t>Your costs and budget</a:t>
            </a:r>
            <a:r>
              <a:rPr lang="en-US" sz="1600" b="0" i="0" dirty="0">
                <a:solidFill>
                  <a:srgbClr val="000000"/>
                </a:solidFill>
                <a:effectLst/>
                <a:highlight>
                  <a:srgbClr val="FFFFFF"/>
                </a:highlight>
                <a:latin typeface="+mn-lt"/>
              </a:rPr>
              <a:t> — Don’t just focus on the employee contributions. Factor in all your costs, including what you might pay as you receive care throughout the year. Also consider how you prefer to pay (more upfront through higher employee contributions or more as you go if you need care) — and remember to think through the potential of an unexpected health care expense.</a:t>
            </a:r>
          </a:p>
          <a:p>
            <a:pPr marL="0" indent="0" algn="l" fontAlgn="base">
              <a:buNone/>
            </a:pPr>
            <a:r>
              <a:rPr lang="en-US" sz="1600" b="0" i="0" dirty="0">
                <a:solidFill>
                  <a:srgbClr val="000000"/>
                </a:solidFill>
                <a:effectLst/>
                <a:highlight>
                  <a:srgbClr val="FFFFFF"/>
                </a:highlight>
                <a:latin typeface="+mn-lt"/>
              </a:rPr>
              <a:t>If you prefer </a:t>
            </a:r>
            <a:r>
              <a:rPr lang="en-US" sz="1600" b="0" i="0" u="sng" dirty="0">
                <a:solidFill>
                  <a:schemeClr val="accent3"/>
                </a:solidFill>
                <a:effectLst/>
                <a:highlight>
                  <a:srgbClr val="FFFFFF"/>
                </a:highlight>
                <a:latin typeface="+mn-lt"/>
              </a:rPr>
              <a:t>lower contributions with higher out-of-pocket costs</a:t>
            </a:r>
            <a:r>
              <a:rPr lang="en-US" sz="1600" b="0" i="0" dirty="0">
                <a:solidFill>
                  <a:srgbClr val="000000"/>
                </a:solidFill>
                <a:effectLst/>
                <a:highlight>
                  <a:srgbClr val="FFFFFF"/>
                </a:highlight>
                <a:latin typeface="+mn-lt"/>
              </a:rPr>
              <a:t>, consider the </a:t>
            </a:r>
            <a:r>
              <a:rPr lang="en-US" sz="1600" b="1" i="0" dirty="0">
                <a:solidFill>
                  <a:schemeClr val="accent3"/>
                </a:solidFill>
                <a:effectLst/>
                <a:highlight>
                  <a:srgbClr val="FFFFFF"/>
                </a:highlight>
                <a:latin typeface="+mn-lt"/>
              </a:rPr>
              <a:t>HSA Plan</a:t>
            </a:r>
            <a:r>
              <a:rPr lang="en-US" sz="1600" b="0" i="0" dirty="0">
                <a:solidFill>
                  <a:srgbClr val="000000"/>
                </a:solidFill>
                <a:effectLst/>
                <a:highlight>
                  <a:srgbClr val="FFFFFF"/>
                </a:highlight>
                <a:latin typeface="+mn-lt"/>
              </a:rPr>
              <a:t>. </a:t>
            </a:r>
          </a:p>
          <a:p>
            <a:pPr marL="0" indent="0" algn="l" fontAlgn="base">
              <a:buNone/>
            </a:pPr>
            <a:r>
              <a:rPr lang="en-US" sz="1600" b="0" i="0" dirty="0">
                <a:solidFill>
                  <a:srgbClr val="000000"/>
                </a:solidFill>
                <a:effectLst/>
                <a:highlight>
                  <a:srgbClr val="FFFFFF"/>
                </a:highlight>
                <a:latin typeface="+mn-lt"/>
              </a:rPr>
              <a:t>If you prefer a </a:t>
            </a:r>
            <a:r>
              <a:rPr lang="en-US" sz="1600" b="0" i="0" u="sng" dirty="0">
                <a:solidFill>
                  <a:schemeClr val="accent4"/>
                </a:solidFill>
                <a:effectLst/>
                <a:highlight>
                  <a:srgbClr val="FFFFFF"/>
                </a:highlight>
                <a:latin typeface="+mn-lt"/>
              </a:rPr>
              <a:t>mid-range option for contributions and out-of-pocket costs</a:t>
            </a:r>
            <a:r>
              <a:rPr lang="en-US" sz="1600" b="0" i="0" dirty="0">
                <a:solidFill>
                  <a:srgbClr val="000000"/>
                </a:solidFill>
                <a:effectLst/>
                <a:highlight>
                  <a:srgbClr val="FFFFFF"/>
                </a:highlight>
                <a:latin typeface="+mn-lt"/>
              </a:rPr>
              <a:t>, the </a:t>
            </a:r>
            <a:r>
              <a:rPr lang="en-US" sz="1600" b="1" i="0" dirty="0">
                <a:solidFill>
                  <a:schemeClr val="accent4"/>
                </a:solidFill>
                <a:effectLst/>
                <a:highlight>
                  <a:srgbClr val="FFFFFF"/>
                </a:highlight>
                <a:latin typeface="+mn-lt"/>
              </a:rPr>
              <a:t>HSA Plus Plan </a:t>
            </a:r>
            <a:r>
              <a:rPr lang="en-US" sz="1600" b="0" i="0" dirty="0">
                <a:solidFill>
                  <a:srgbClr val="000000"/>
                </a:solidFill>
                <a:effectLst/>
                <a:highlight>
                  <a:srgbClr val="FFFFFF"/>
                </a:highlight>
                <a:latin typeface="+mn-lt"/>
              </a:rPr>
              <a:t>may be right for you. And, with the HSA Plus Plan, </a:t>
            </a:r>
            <a:r>
              <a:rPr lang="en-US" sz="1600" b="0" i="0" u="sng" dirty="0">
                <a:effectLst/>
                <a:highlight>
                  <a:srgbClr val="FFFFFF"/>
                </a:highlight>
                <a:latin typeface="+mn-lt"/>
              </a:rPr>
              <a:t>Cummins will contribute into your HSA </a:t>
            </a:r>
            <a:r>
              <a:rPr lang="en-US" sz="1600" b="0" i="0" dirty="0">
                <a:solidFill>
                  <a:srgbClr val="000000"/>
                </a:solidFill>
                <a:effectLst/>
                <a:highlight>
                  <a:srgbClr val="FFFFFF"/>
                </a:highlight>
                <a:latin typeface="+mn-lt"/>
              </a:rPr>
              <a:t>to help boost your savings. </a:t>
            </a:r>
          </a:p>
          <a:p>
            <a:pPr marL="0" indent="0" algn="l" fontAlgn="base">
              <a:buNone/>
            </a:pPr>
            <a:r>
              <a:rPr lang="en-US" sz="1600" b="0" i="0" dirty="0">
                <a:solidFill>
                  <a:srgbClr val="000000"/>
                </a:solidFill>
                <a:effectLst/>
                <a:highlight>
                  <a:srgbClr val="FFFFFF"/>
                </a:highlight>
                <a:latin typeface="+mn-lt"/>
              </a:rPr>
              <a:t>If you’d rather pay </a:t>
            </a:r>
            <a:r>
              <a:rPr lang="en-US" sz="1600" b="0" i="0" u="sng" dirty="0">
                <a:solidFill>
                  <a:schemeClr val="accent2"/>
                </a:solidFill>
                <a:effectLst/>
                <a:highlight>
                  <a:srgbClr val="FFFFFF"/>
                </a:highlight>
                <a:latin typeface="+mn-lt"/>
              </a:rPr>
              <a:t>higher employee contributions and lower out-of-pocket costs </a:t>
            </a:r>
            <a:r>
              <a:rPr lang="en-US" sz="1600" b="0" i="0" dirty="0">
                <a:solidFill>
                  <a:srgbClr val="000000"/>
                </a:solidFill>
                <a:effectLst/>
                <a:highlight>
                  <a:srgbClr val="FFFFFF"/>
                </a:highlight>
                <a:latin typeface="+mn-lt"/>
              </a:rPr>
              <a:t>at time of service, look into the </a:t>
            </a:r>
            <a:r>
              <a:rPr lang="en-US" sz="1600" b="1" i="0" dirty="0">
                <a:solidFill>
                  <a:schemeClr val="accent2"/>
                </a:solidFill>
                <a:effectLst/>
                <a:highlight>
                  <a:srgbClr val="FFFFFF"/>
                </a:highlight>
                <a:latin typeface="+mn-lt"/>
              </a:rPr>
              <a:t>PPO Plan </a:t>
            </a:r>
            <a:r>
              <a:rPr lang="en-US" sz="1600" b="0" i="0" dirty="0">
                <a:solidFill>
                  <a:srgbClr val="000000"/>
                </a:solidFill>
                <a:effectLst/>
                <a:highlight>
                  <a:srgbClr val="FFFFFF"/>
                </a:highlight>
                <a:latin typeface="+mn-lt"/>
              </a:rPr>
              <a:t>to see if it’s the best fit for you.</a:t>
            </a:r>
          </a:p>
          <a:p>
            <a:pPr marL="0" indent="0">
              <a:buNone/>
            </a:pPr>
            <a:endParaRPr lang="en-US" dirty="0">
              <a:latin typeface="+mj-lt"/>
            </a:endParaRPr>
          </a:p>
        </p:txBody>
      </p:sp>
      <p:sp>
        <p:nvSpPr>
          <p:cNvPr id="4" name="TextBox 3">
            <a:extLst>
              <a:ext uri="{FF2B5EF4-FFF2-40B4-BE49-F238E27FC236}">
                <a16:creationId xmlns:a16="http://schemas.microsoft.com/office/drawing/2014/main" id="{6AC05C84-D7B2-A1B1-8615-35F8C1EBD055}"/>
              </a:ext>
            </a:extLst>
          </p:cNvPr>
          <p:cNvSpPr txBox="1"/>
          <p:nvPr/>
        </p:nvSpPr>
        <p:spPr>
          <a:xfrm>
            <a:off x="609599" y="5911642"/>
            <a:ext cx="9597082" cy="738664"/>
          </a:xfrm>
          <a:prstGeom prst="rect">
            <a:avLst/>
          </a:prstGeom>
          <a:solidFill>
            <a:schemeClr val="accent4">
              <a:lumMod val="60000"/>
              <a:lumOff val="40000"/>
            </a:schemeClr>
          </a:solidFill>
          <a:ln w="31750">
            <a:solidFill>
              <a:schemeClr val="accent2"/>
            </a:solidFill>
          </a:ln>
        </p:spPr>
        <p:txBody>
          <a:bodyPr wrap="square" rtlCol="0" anchor="ctr" anchorCtr="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DA281C"/>
                </a:solidFill>
                <a:effectLst>
                  <a:outerShdw dir="5400000" algn="ctr" rotWithShape="0">
                    <a:srgbClr val="FFFFFF"/>
                  </a:outerShdw>
                </a:effectLst>
                <a:highlight>
                  <a:srgbClr val="FFFFFF"/>
                </a:highlight>
                <a:uLnTx/>
                <a:uFillTx/>
                <a:latin typeface="Arial" panose="020B0604020202020204"/>
                <a:ea typeface="+mn-ea"/>
                <a:cs typeface="+mn-cs"/>
              </a:rPr>
              <a:t>If you’re not sure which plan to choose, check out the online decision support tool available during enrollment. This year’s enhanced plan uses your data to give you personalized recommendations and insights into what health plan could best fit your needs.</a:t>
            </a:r>
          </a:p>
        </p:txBody>
      </p:sp>
    </p:spTree>
    <p:extLst>
      <p:ext uri="{BB962C8B-B14F-4D97-AF65-F5344CB8AC3E}">
        <p14:creationId xmlns:p14="http://schemas.microsoft.com/office/powerpoint/2010/main" val="176709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60" dirty="0"/>
              <a:t>Health</a:t>
            </a:r>
            <a:r>
              <a:rPr spc="-65" dirty="0"/>
              <a:t> </a:t>
            </a:r>
            <a:r>
              <a:rPr spc="229" dirty="0"/>
              <a:t>Care</a:t>
            </a:r>
            <a:r>
              <a:rPr spc="-70" dirty="0"/>
              <a:t> </a:t>
            </a:r>
            <a:r>
              <a:rPr spc="170" dirty="0"/>
              <a:t>Plan</a:t>
            </a:r>
            <a:r>
              <a:rPr spc="-65" dirty="0"/>
              <a:t> </a:t>
            </a:r>
            <a:r>
              <a:rPr spc="170" dirty="0"/>
              <a:t>Design</a:t>
            </a:r>
          </a:p>
          <a:p>
            <a:pPr marL="12700">
              <a:lnSpc>
                <a:spcPct val="100000"/>
              </a:lnSpc>
              <a:spcBef>
                <a:spcPts val="180"/>
              </a:spcBef>
            </a:pPr>
            <a:r>
              <a:rPr b="0" spc="75" dirty="0">
                <a:latin typeface="Calibri"/>
                <a:cs typeface="Calibri"/>
              </a:rPr>
              <a:t>Medical</a:t>
            </a:r>
          </a:p>
        </p:txBody>
      </p:sp>
      <p:sp>
        <p:nvSpPr>
          <p:cNvPr id="3" name="object 3"/>
          <p:cNvSpPr txBox="1"/>
          <p:nvPr/>
        </p:nvSpPr>
        <p:spPr>
          <a:xfrm>
            <a:off x="1222235" y="5858624"/>
            <a:ext cx="9747885" cy="295910"/>
          </a:xfrm>
          <a:prstGeom prst="rect">
            <a:avLst/>
          </a:prstGeom>
          <a:solidFill>
            <a:srgbClr val="DFF4F5"/>
          </a:solidFill>
        </p:spPr>
        <p:txBody>
          <a:bodyPr vert="horz" wrap="square" lIns="0" tIns="27939" rIns="0" bIns="0" rtlCol="0">
            <a:spAutoFit/>
          </a:bodyPr>
          <a:lstStyle/>
          <a:p>
            <a:pPr marL="90805">
              <a:lnSpc>
                <a:spcPct val="100000"/>
              </a:lnSpc>
              <a:spcBef>
                <a:spcPts val="219"/>
              </a:spcBef>
            </a:pPr>
            <a:r>
              <a:rPr sz="1400" b="1" spc="70" dirty="0">
                <a:latin typeface="Calibri"/>
                <a:cs typeface="Calibri"/>
              </a:rPr>
              <a:t>No</a:t>
            </a:r>
            <a:r>
              <a:rPr sz="1400" b="1" spc="-10" dirty="0">
                <a:latin typeface="Calibri"/>
                <a:cs typeface="Calibri"/>
              </a:rPr>
              <a:t> </a:t>
            </a:r>
            <a:r>
              <a:rPr sz="1400" b="1" spc="90" dirty="0">
                <a:latin typeface="Calibri"/>
                <a:cs typeface="Calibri"/>
              </a:rPr>
              <a:t>changes</a:t>
            </a:r>
            <a:r>
              <a:rPr sz="1400" b="1" spc="-40" dirty="0">
                <a:latin typeface="Calibri"/>
                <a:cs typeface="Calibri"/>
              </a:rPr>
              <a:t> </a:t>
            </a:r>
            <a:r>
              <a:rPr sz="1400" b="1" dirty="0">
                <a:latin typeface="Calibri"/>
                <a:cs typeface="Calibri"/>
              </a:rPr>
              <a:t>for</a:t>
            </a:r>
            <a:r>
              <a:rPr sz="1400" b="1" spc="5" dirty="0">
                <a:latin typeface="Calibri"/>
                <a:cs typeface="Calibri"/>
              </a:rPr>
              <a:t> </a:t>
            </a:r>
            <a:r>
              <a:rPr sz="1400" b="1" spc="-20" dirty="0">
                <a:latin typeface="Calibri"/>
                <a:cs typeface="Calibri"/>
              </a:rPr>
              <a:t>2027</a:t>
            </a:r>
            <a:endParaRPr sz="1400">
              <a:latin typeface="Calibri"/>
              <a:cs typeface="Calibri"/>
            </a:endParaRPr>
          </a:p>
        </p:txBody>
      </p:sp>
      <p:graphicFrame>
        <p:nvGraphicFramePr>
          <p:cNvPr id="4" name="object 4"/>
          <p:cNvGraphicFramePr>
            <a:graphicFrameLocks noGrp="1"/>
          </p:cNvGraphicFramePr>
          <p:nvPr>
            <p:extLst>
              <p:ext uri="{D42A27DB-BD31-4B8C-83A1-F6EECF244321}">
                <p14:modId xmlns:p14="http://schemas.microsoft.com/office/powerpoint/2010/main" val="3926351612"/>
              </p:ext>
            </p:extLst>
          </p:nvPr>
        </p:nvGraphicFramePr>
        <p:xfrm>
          <a:off x="585499" y="1591055"/>
          <a:ext cx="11142341" cy="3816350"/>
        </p:xfrm>
        <a:graphic>
          <a:graphicData uri="http://schemas.openxmlformats.org/drawingml/2006/table">
            <a:tbl>
              <a:tblPr firstRow="1" bandRow="1">
                <a:tableStyleId>{2D5ABB26-0587-4C30-8999-92F81FD0307C}</a:tableStyleId>
              </a:tblPr>
              <a:tblGrid>
                <a:gridCol w="3669029">
                  <a:extLst>
                    <a:ext uri="{9D8B030D-6E8A-4147-A177-3AD203B41FA5}">
                      <a16:colId xmlns:a16="http://schemas.microsoft.com/office/drawing/2014/main" val="20000"/>
                    </a:ext>
                  </a:extLst>
                </a:gridCol>
                <a:gridCol w="2491104">
                  <a:extLst>
                    <a:ext uri="{9D8B030D-6E8A-4147-A177-3AD203B41FA5}">
                      <a16:colId xmlns:a16="http://schemas.microsoft.com/office/drawing/2014/main" val="20001"/>
                    </a:ext>
                  </a:extLst>
                </a:gridCol>
                <a:gridCol w="2491104">
                  <a:extLst>
                    <a:ext uri="{9D8B030D-6E8A-4147-A177-3AD203B41FA5}">
                      <a16:colId xmlns:a16="http://schemas.microsoft.com/office/drawing/2014/main" val="20002"/>
                    </a:ext>
                  </a:extLst>
                </a:gridCol>
                <a:gridCol w="2491104">
                  <a:extLst>
                    <a:ext uri="{9D8B030D-6E8A-4147-A177-3AD203B41FA5}">
                      <a16:colId xmlns:a16="http://schemas.microsoft.com/office/drawing/2014/main" val="20003"/>
                    </a:ext>
                  </a:extLst>
                </a:gridCol>
              </a:tblGrid>
              <a:tr h="316865">
                <a:tc>
                  <a:txBody>
                    <a:bodyPr/>
                    <a:lstStyle/>
                    <a:p>
                      <a:pPr algn="ctr">
                        <a:lnSpc>
                          <a:spcPct val="100000"/>
                        </a:lnSpc>
                        <a:spcBef>
                          <a:spcPts val="165"/>
                        </a:spcBef>
                      </a:pPr>
                      <a:r>
                        <a:rPr sz="1600" b="1" spc="40" dirty="0">
                          <a:solidFill>
                            <a:srgbClr val="FFFFFF"/>
                          </a:solidFill>
                          <a:latin typeface="Calibri"/>
                          <a:cs typeface="Calibri"/>
                        </a:rPr>
                        <a:t>(EE/EE+)</a:t>
                      </a:r>
                      <a:endParaRPr sz="1600">
                        <a:latin typeface="Calibri"/>
                        <a:cs typeface="Calibri"/>
                      </a:endParaRPr>
                    </a:p>
                  </a:txBody>
                  <a:tcPr marL="0" marR="0" marT="20955" marB="0">
                    <a:solidFill>
                      <a:srgbClr val="5E5E5E"/>
                    </a:solidFill>
                  </a:tcPr>
                </a:tc>
                <a:tc>
                  <a:txBody>
                    <a:bodyPr/>
                    <a:lstStyle/>
                    <a:p>
                      <a:pPr algn="ctr">
                        <a:lnSpc>
                          <a:spcPct val="100000"/>
                        </a:lnSpc>
                        <a:spcBef>
                          <a:spcPts val="165"/>
                        </a:spcBef>
                      </a:pPr>
                      <a:r>
                        <a:rPr sz="1600" b="1" spc="114" dirty="0">
                          <a:solidFill>
                            <a:srgbClr val="FFFFFF"/>
                          </a:solidFill>
                          <a:latin typeface="Calibri"/>
                          <a:cs typeface="Calibri"/>
                        </a:rPr>
                        <a:t>HSA</a:t>
                      </a:r>
                      <a:r>
                        <a:rPr sz="1600" b="1" spc="-45" dirty="0">
                          <a:solidFill>
                            <a:srgbClr val="FFFFFF"/>
                          </a:solidFill>
                          <a:latin typeface="Calibri"/>
                          <a:cs typeface="Calibri"/>
                        </a:rPr>
                        <a:t> </a:t>
                      </a:r>
                      <a:r>
                        <a:rPr sz="1600" b="1" spc="60" dirty="0">
                          <a:solidFill>
                            <a:srgbClr val="FFFFFF"/>
                          </a:solidFill>
                          <a:latin typeface="Calibri"/>
                          <a:cs typeface="Calibri"/>
                        </a:rPr>
                        <a:t>Plan</a:t>
                      </a:r>
                      <a:endParaRPr sz="1600">
                        <a:latin typeface="Calibri"/>
                        <a:cs typeface="Calibri"/>
                      </a:endParaRPr>
                    </a:p>
                  </a:txBody>
                  <a:tcPr marL="0" marR="0" marT="20955" marB="0">
                    <a:solidFill>
                      <a:srgbClr val="54A0D2"/>
                    </a:solidFill>
                  </a:tcPr>
                </a:tc>
                <a:tc>
                  <a:txBody>
                    <a:bodyPr/>
                    <a:lstStyle/>
                    <a:p>
                      <a:pPr algn="ctr">
                        <a:lnSpc>
                          <a:spcPct val="100000"/>
                        </a:lnSpc>
                        <a:spcBef>
                          <a:spcPts val="165"/>
                        </a:spcBef>
                      </a:pPr>
                      <a:r>
                        <a:rPr sz="1600" b="1" spc="114" dirty="0">
                          <a:solidFill>
                            <a:srgbClr val="FFFFFF"/>
                          </a:solidFill>
                          <a:latin typeface="Calibri"/>
                          <a:cs typeface="Calibri"/>
                        </a:rPr>
                        <a:t>HSA</a:t>
                      </a:r>
                      <a:r>
                        <a:rPr sz="1600" b="1" spc="-45" dirty="0">
                          <a:solidFill>
                            <a:srgbClr val="FFFFFF"/>
                          </a:solidFill>
                          <a:latin typeface="Calibri"/>
                          <a:cs typeface="Calibri"/>
                        </a:rPr>
                        <a:t> </a:t>
                      </a:r>
                      <a:r>
                        <a:rPr sz="1600" b="1" spc="105" dirty="0">
                          <a:solidFill>
                            <a:srgbClr val="FFFFFF"/>
                          </a:solidFill>
                          <a:latin typeface="Calibri"/>
                          <a:cs typeface="Calibri"/>
                        </a:rPr>
                        <a:t>Plus</a:t>
                      </a:r>
                      <a:r>
                        <a:rPr sz="1600" b="1" spc="-20" dirty="0">
                          <a:solidFill>
                            <a:srgbClr val="FFFFFF"/>
                          </a:solidFill>
                          <a:latin typeface="Calibri"/>
                          <a:cs typeface="Calibri"/>
                        </a:rPr>
                        <a:t> </a:t>
                      </a:r>
                      <a:r>
                        <a:rPr sz="1600" b="1" spc="60" dirty="0">
                          <a:solidFill>
                            <a:srgbClr val="FFFFFF"/>
                          </a:solidFill>
                          <a:latin typeface="Calibri"/>
                          <a:cs typeface="Calibri"/>
                        </a:rPr>
                        <a:t>Plan</a:t>
                      </a:r>
                      <a:endParaRPr sz="1600">
                        <a:latin typeface="Calibri"/>
                        <a:cs typeface="Calibri"/>
                      </a:endParaRPr>
                    </a:p>
                  </a:txBody>
                  <a:tcPr marL="0" marR="0" marT="20955" marB="0">
                    <a:solidFill>
                      <a:srgbClr val="2FA466"/>
                    </a:solidFill>
                  </a:tcPr>
                </a:tc>
                <a:tc>
                  <a:txBody>
                    <a:bodyPr/>
                    <a:lstStyle/>
                    <a:p>
                      <a:pPr algn="ctr">
                        <a:lnSpc>
                          <a:spcPct val="100000"/>
                        </a:lnSpc>
                        <a:spcBef>
                          <a:spcPts val="165"/>
                        </a:spcBef>
                      </a:pPr>
                      <a:r>
                        <a:rPr sz="1600" b="1" spc="80" dirty="0">
                          <a:solidFill>
                            <a:srgbClr val="FFFFFF"/>
                          </a:solidFill>
                          <a:latin typeface="Calibri"/>
                          <a:cs typeface="Calibri"/>
                        </a:rPr>
                        <a:t>PPO</a:t>
                      </a:r>
                      <a:endParaRPr sz="1600">
                        <a:latin typeface="Calibri"/>
                        <a:cs typeface="Calibri"/>
                      </a:endParaRPr>
                    </a:p>
                  </a:txBody>
                  <a:tcPr marL="0" marR="0" marT="20955" marB="0">
                    <a:solidFill>
                      <a:srgbClr val="DA291C"/>
                    </a:solidFill>
                  </a:tcPr>
                </a:tc>
                <a:extLst>
                  <a:ext uri="{0D108BD9-81ED-4DB2-BD59-A6C34878D82A}">
                    <a16:rowId xmlns:a16="http://schemas.microsoft.com/office/drawing/2014/main" val="10000"/>
                  </a:ext>
                </a:extLst>
              </a:tr>
              <a:tr h="285750">
                <a:tc>
                  <a:txBody>
                    <a:bodyPr/>
                    <a:lstStyle/>
                    <a:p>
                      <a:pPr algn="ctr">
                        <a:lnSpc>
                          <a:spcPct val="100000"/>
                        </a:lnSpc>
                        <a:spcBef>
                          <a:spcPts val="185"/>
                        </a:spcBef>
                      </a:pPr>
                      <a:r>
                        <a:rPr lang="en-US" sz="1400" b="1" spc="75" dirty="0">
                          <a:latin typeface="Calibri"/>
                          <a:cs typeface="Calibri"/>
                        </a:rPr>
                        <a:t>HSA </a:t>
                      </a:r>
                      <a:r>
                        <a:rPr sz="1400" b="1" spc="75" dirty="0">
                          <a:latin typeface="Calibri"/>
                          <a:cs typeface="Calibri"/>
                        </a:rPr>
                        <a:t>Account</a:t>
                      </a:r>
                      <a:r>
                        <a:rPr sz="1400" b="1" spc="-55" dirty="0">
                          <a:latin typeface="Calibri"/>
                          <a:cs typeface="Calibri"/>
                        </a:rPr>
                        <a:t> </a:t>
                      </a:r>
                      <a:r>
                        <a:rPr sz="1400" b="1" spc="40" dirty="0">
                          <a:latin typeface="Calibri"/>
                          <a:cs typeface="Calibri"/>
                        </a:rPr>
                        <a:t>funding</a:t>
                      </a:r>
                      <a:endParaRPr sz="1400" dirty="0">
                        <a:latin typeface="Calibri"/>
                        <a:cs typeface="Calibri"/>
                      </a:endParaRPr>
                    </a:p>
                  </a:txBody>
                  <a:tcPr marL="0" marR="0" marT="23495" marB="0"/>
                </a:tc>
                <a:tc>
                  <a:txBody>
                    <a:bodyPr/>
                    <a:lstStyle/>
                    <a:p>
                      <a:pPr algn="ctr">
                        <a:lnSpc>
                          <a:spcPct val="100000"/>
                        </a:lnSpc>
                        <a:spcBef>
                          <a:spcPts val="185"/>
                        </a:spcBef>
                      </a:pPr>
                      <a:r>
                        <a:rPr sz="1400" spc="-10" dirty="0">
                          <a:latin typeface="Calibri"/>
                          <a:cs typeface="Calibri"/>
                        </a:rPr>
                        <a:t>$0/$0</a:t>
                      </a:r>
                      <a:endParaRPr sz="1400">
                        <a:latin typeface="Calibri"/>
                        <a:cs typeface="Calibri"/>
                      </a:endParaRPr>
                    </a:p>
                  </a:txBody>
                  <a:tcPr marL="0" marR="0" marT="23495" marB="0"/>
                </a:tc>
                <a:tc>
                  <a:txBody>
                    <a:bodyPr/>
                    <a:lstStyle/>
                    <a:p>
                      <a:pPr algn="ctr">
                        <a:lnSpc>
                          <a:spcPct val="100000"/>
                        </a:lnSpc>
                        <a:spcBef>
                          <a:spcPts val="185"/>
                        </a:spcBef>
                      </a:pPr>
                      <a:r>
                        <a:rPr sz="1400" spc="-10" dirty="0">
                          <a:latin typeface="Calibri"/>
                          <a:cs typeface="Calibri"/>
                        </a:rPr>
                        <a:t>$600/$1,200</a:t>
                      </a:r>
                      <a:endParaRPr sz="1400">
                        <a:latin typeface="Calibri"/>
                        <a:cs typeface="Calibri"/>
                      </a:endParaRPr>
                    </a:p>
                  </a:txBody>
                  <a:tcPr marL="0" marR="0" marT="23495" marB="0"/>
                </a:tc>
                <a:tc>
                  <a:txBody>
                    <a:bodyPr/>
                    <a:lstStyle/>
                    <a:p>
                      <a:pPr algn="ctr">
                        <a:lnSpc>
                          <a:spcPct val="100000"/>
                        </a:lnSpc>
                        <a:spcBef>
                          <a:spcPts val="185"/>
                        </a:spcBef>
                      </a:pPr>
                      <a:r>
                        <a:rPr sz="1400" spc="25" dirty="0">
                          <a:latin typeface="Calibri"/>
                          <a:cs typeface="Calibri"/>
                        </a:rPr>
                        <a:t>NA</a:t>
                      </a:r>
                      <a:endParaRPr sz="1400">
                        <a:latin typeface="Calibri"/>
                        <a:cs typeface="Calibri"/>
                      </a:endParaRPr>
                    </a:p>
                  </a:txBody>
                  <a:tcPr marL="0" marR="0" marT="23495" marB="0"/>
                </a:tc>
                <a:extLst>
                  <a:ext uri="{0D108BD9-81ED-4DB2-BD59-A6C34878D82A}">
                    <a16:rowId xmlns:a16="http://schemas.microsoft.com/office/drawing/2014/main" val="10001"/>
                  </a:ext>
                </a:extLst>
              </a:tr>
              <a:tr h="287020">
                <a:tc>
                  <a:txBody>
                    <a:bodyPr/>
                    <a:lstStyle/>
                    <a:p>
                      <a:pPr marL="635" algn="ctr">
                        <a:lnSpc>
                          <a:spcPct val="100000"/>
                        </a:lnSpc>
                        <a:spcBef>
                          <a:spcPts val="190"/>
                        </a:spcBef>
                      </a:pPr>
                      <a:r>
                        <a:rPr sz="1400" b="1" spc="60" dirty="0">
                          <a:latin typeface="Calibri"/>
                          <a:cs typeface="Calibri"/>
                        </a:rPr>
                        <a:t>Deductible</a:t>
                      </a:r>
                      <a:endParaRPr sz="1400">
                        <a:latin typeface="Calibri"/>
                        <a:cs typeface="Calibri"/>
                      </a:endParaRPr>
                    </a:p>
                  </a:txBody>
                  <a:tcPr marL="0" marR="0" marT="24130" marB="0">
                    <a:lnB w="12700">
                      <a:solidFill>
                        <a:srgbClr val="000000"/>
                      </a:solidFill>
                      <a:prstDash val="solid"/>
                    </a:lnB>
                  </a:tcPr>
                </a:tc>
                <a:tc>
                  <a:txBody>
                    <a:bodyPr/>
                    <a:lstStyle/>
                    <a:p>
                      <a:pPr marL="635" algn="ctr">
                        <a:lnSpc>
                          <a:spcPct val="100000"/>
                        </a:lnSpc>
                        <a:spcBef>
                          <a:spcPts val="190"/>
                        </a:spcBef>
                      </a:pPr>
                      <a:r>
                        <a:rPr sz="1400" spc="-10" dirty="0">
                          <a:latin typeface="Calibri"/>
                          <a:cs typeface="Calibri"/>
                        </a:rPr>
                        <a:t>$5,000/$10,000</a:t>
                      </a:r>
                      <a:endParaRPr sz="1400">
                        <a:latin typeface="Calibri"/>
                        <a:cs typeface="Calibri"/>
                      </a:endParaRPr>
                    </a:p>
                  </a:txBody>
                  <a:tcPr marL="0" marR="0" marT="24130" marB="0">
                    <a:lnB w="12700">
                      <a:solidFill>
                        <a:srgbClr val="000000"/>
                      </a:solidFill>
                      <a:prstDash val="solid"/>
                    </a:lnB>
                  </a:tcPr>
                </a:tc>
                <a:tc>
                  <a:txBody>
                    <a:bodyPr/>
                    <a:lstStyle/>
                    <a:p>
                      <a:pPr algn="ctr">
                        <a:lnSpc>
                          <a:spcPct val="100000"/>
                        </a:lnSpc>
                        <a:spcBef>
                          <a:spcPts val="190"/>
                        </a:spcBef>
                      </a:pPr>
                      <a:r>
                        <a:rPr sz="1400" spc="-10" dirty="0">
                          <a:latin typeface="Calibri"/>
                          <a:cs typeface="Calibri"/>
                        </a:rPr>
                        <a:t>$2,250/$4,500</a:t>
                      </a:r>
                      <a:endParaRPr sz="1400">
                        <a:latin typeface="Calibri"/>
                        <a:cs typeface="Calibri"/>
                      </a:endParaRPr>
                    </a:p>
                  </a:txBody>
                  <a:tcPr marL="0" marR="0" marT="24130" marB="0">
                    <a:lnB w="12700">
                      <a:solidFill>
                        <a:srgbClr val="000000"/>
                      </a:solidFill>
                      <a:prstDash val="solid"/>
                    </a:lnB>
                  </a:tcPr>
                </a:tc>
                <a:tc>
                  <a:txBody>
                    <a:bodyPr/>
                    <a:lstStyle/>
                    <a:p>
                      <a:pPr algn="ctr">
                        <a:lnSpc>
                          <a:spcPct val="100000"/>
                        </a:lnSpc>
                        <a:spcBef>
                          <a:spcPts val="190"/>
                        </a:spcBef>
                      </a:pPr>
                      <a:r>
                        <a:rPr sz="1400" spc="-10" dirty="0">
                          <a:latin typeface="Calibri"/>
                          <a:cs typeface="Calibri"/>
                        </a:rPr>
                        <a:t>$750/$1,500</a:t>
                      </a:r>
                      <a:endParaRPr sz="1400">
                        <a:latin typeface="Calibri"/>
                        <a:cs typeface="Calibri"/>
                      </a:endParaRPr>
                    </a:p>
                  </a:txBody>
                  <a:tcPr marL="0" marR="0" marT="24130" marB="0">
                    <a:lnB w="12700">
                      <a:solidFill>
                        <a:srgbClr val="000000"/>
                      </a:solidFill>
                      <a:prstDash val="solid"/>
                    </a:lnB>
                  </a:tcPr>
                </a:tc>
                <a:extLst>
                  <a:ext uri="{0D108BD9-81ED-4DB2-BD59-A6C34878D82A}">
                    <a16:rowId xmlns:a16="http://schemas.microsoft.com/office/drawing/2014/main" val="10002"/>
                  </a:ext>
                </a:extLst>
              </a:tr>
              <a:tr h="381635">
                <a:tc>
                  <a:txBody>
                    <a:bodyPr/>
                    <a:lstStyle/>
                    <a:p>
                      <a:pPr algn="ctr">
                        <a:lnSpc>
                          <a:spcPct val="100000"/>
                        </a:lnSpc>
                        <a:spcBef>
                          <a:spcPts val="710"/>
                        </a:spcBef>
                      </a:pPr>
                      <a:r>
                        <a:rPr sz="1400" b="1" spc="75" dirty="0">
                          <a:latin typeface="Calibri"/>
                          <a:cs typeface="Calibri"/>
                        </a:rPr>
                        <a:t>Plan</a:t>
                      </a:r>
                      <a:r>
                        <a:rPr sz="1400" b="1" spc="-40" dirty="0">
                          <a:latin typeface="Calibri"/>
                          <a:cs typeface="Calibri"/>
                        </a:rPr>
                        <a:t> </a:t>
                      </a:r>
                      <a:r>
                        <a:rPr sz="1400" b="1" spc="70" dirty="0">
                          <a:latin typeface="Calibri"/>
                          <a:cs typeface="Calibri"/>
                        </a:rPr>
                        <a:t>coinsurance</a:t>
                      </a:r>
                      <a:endParaRPr sz="1400">
                        <a:latin typeface="Calibri"/>
                        <a:cs typeface="Calibri"/>
                      </a:endParaRPr>
                    </a:p>
                  </a:txBody>
                  <a:tcPr marL="0" marR="0" marT="90170" marB="0">
                    <a:lnT w="12700">
                      <a:solidFill>
                        <a:srgbClr val="000000"/>
                      </a:solidFill>
                      <a:prstDash val="solid"/>
                    </a:lnT>
                  </a:tcPr>
                </a:tc>
                <a:tc>
                  <a:txBody>
                    <a:bodyPr/>
                    <a:lstStyle/>
                    <a:p>
                      <a:pPr>
                        <a:lnSpc>
                          <a:spcPct val="100000"/>
                        </a:lnSpc>
                      </a:pPr>
                      <a:endParaRPr sz="1300">
                        <a:latin typeface="Times New Roman"/>
                        <a:cs typeface="Times New Roman"/>
                      </a:endParaRPr>
                    </a:p>
                  </a:txBody>
                  <a:tcPr marL="0" marR="0" marT="0" marB="0">
                    <a:lnT w="12700">
                      <a:solidFill>
                        <a:srgbClr val="000000"/>
                      </a:solidFill>
                      <a:prstDash val="solid"/>
                    </a:lnT>
                  </a:tcPr>
                </a:tc>
                <a:tc>
                  <a:txBody>
                    <a:bodyPr/>
                    <a:lstStyle/>
                    <a:p>
                      <a:pPr algn="ctr">
                        <a:lnSpc>
                          <a:spcPct val="100000"/>
                        </a:lnSpc>
                        <a:spcBef>
                          <a:spcPts val="710"/>
                        </a:spcBef>
                      </a:pPr>
                      <a:r>
                        <a:rPr sz="1400" spc="35" dirty="0">
                          <a:latin typeface="Calibri"/>
                          <a:cs typeface="Calibri"/>
                        </a:rPr>
                        <a:t>80%</a:t>
                      </a:r>
                      <a:endParaRPr sz="1400">
                        <a:latin typeface="Calibri"/>
                        <a:cs typeface="Calibri"/>
                      </a:endParaRPr>
                    </a:p>
                  </a:txBody>
                  <a:tcPr marL="0" marR="0" marT="90170" marB="0">
                    <a:lnT w="12700">
                      <a:solidFill>
                        <a:srgbClr val="000000"/>
                      </a:solidFill>
                      <a:prstDash val="solid"/>
                    </a:lnT>
                  </a:tcPr>
                </a:tc>
                <a:tc>
                  <a:txBody>
                    <a:bodyPr/>
                    <a:lstStyle/>
                    <a:p>
                      <a:pPr algn="ctr">
                        <a:lnSpc>
                          <a:spcPct val="100000"/>
                        </a:lnSpc>
                        <a:spcBef>
                          <a:spcPts val="710"/>
                        </a:spcBef>
                      </a:pPr>
                      <a:r>
                        <a:rPr sz="1400" spc="35" dirty="0">
                          <a:latin typeface="Calibri"/>
                          <a:cs typeface="Calibri"/>
                        </a:rPr>
                        <a:t>80%</a:t>
                      </a:r>
                      <a:endParaRPr sz="1400">
                        <a:latin typeface="Calibri"/>
                        <a:cs typeface="Calibri"/>
                      </a:endParaRPr>
                    </a:p>
                  </a:txBody>
                  <a:tcPr marL="0" marR="0" marT="90170" marB="0">
                    <a:lnT w="12700">
                      <a:solidFill>
                        <a:srgbClr val="000000"/>
                      </a:solidFill>
                      <a:prstDash val="solid"/>
                    </a:lnT>
                  </a:tcPr>
                </a:tc>
                <a:extLst>
                  <a:ext uri="{0D108BD9-81ED-4DB2-BD59-A6C34878D82A}">
                    <a16:rowId xmlns:a16="http://schemas.microsoft.com/office/drawing/2014/main" val="10003"/>
                  </a:ext>
                </a:extLst>
              </a:tr>
              <a:tr h="353060">
                <a:tc>
                  <a:txBody>
                    <a:bodyPr/>
                    <a:lstStyle/>
                    <a:p>
                      <a:pPr algn="ctr">
                        <a:lnSpc>
                          <a:spcPct val="100000"/>
                        </a:lnSpc>
                        <a:spcBef>
                          <a:spcPts val="480"/>
                        </a:spcBef>
                      </a:pPr>
                      <a:r>
                        <a:rPr sz="1400" b="1" spc="65" dirty="0">
                          <a:latin typeface="Calibri"/>
                          <a:cs typeface="Calibri"/>
                        </a:rPr>
                        <a:t>Office</a:t>
                      </a:r>
                      <a:r>
                        <a:rPr sz="1400" b="1" spc="70" dirty="0">
                          <a:latin typeface="Calibri"/>
                          <a:cs typeface="Calibri"/>
                        </a:rPr>
                        <a:t> </a:t>
                      </a:r>
                      <a:r>
                        <a:rPr sz="1400" b="1" dirty="0">
                          <a:latin typeface="Calibri"/>
                          <a:cs typeface="Calibri"/>
                        </a:rPr>
                        <a:t>visit</a:t>
                      </a:r>
                      <a:r>
                        <a:rPr sz="1400" b="1" spc="65" dirty="0">
                          <a:latin typeface="Calibri"/>
                          <a:cs typeface="Calibri"/>
                        </a:rPr>
                        <a:t> </a:t>
                      </a:r>
                      <a:r>
                        <a:rPr sz="1400" b="1" dirty="0">
                          <a:latin typeface="Calibri"/>
                          <a:cs typeface="Calibri"/>
                        </a:rPr>
                        <a:t>(OV)</a:t>
                      </a:r>
                      <a:r>
                        <a:rPr sz="1400" b="1" spc="75" dirty="0">
                          <a:latin typeface="Calibri"/>
                          <a:cs typeface="Calibri"/>
                        </a:rPr>
                        <a:t> </a:t>
                      </a:r>
                      <a:r>
                        <a:rPr sz="1400" b="1" spc="100" dirty="0">
                          <a:latin typeface="Calibri"/>
                          <a:cs typeface="Calibri"/>
                        </a:rPr>
                        <a:t>PCP/SCP</a:t>
                      </a:r>
                      <a:endParaRPr sz="1400">
                        <a:latin typeface="Calibri"/>
                        <a:cs typeface="Calibri"/>
                      </a:endParaRPr>
                    </a:p>
                  </a:txBody>
                  <a:tcPr marL="0" marR="0" marT="60960" marB="0"/>
                </a:tc>
                <a:tc>
                  <a:txBody>
                    <a:bodyPr/>
                    <a:lstStyle/>
                    <a:p>
                      <a:pPr algn="ctr">
                        <a:lnSpc>
                          <a:spcPct val="100000"/>
                        </a:lnSpc>
                        <a:spcBef>
                          <a:spcPts val="420"/>
                        </a:spcBef>
                      </a:pPr>
                      <a:r>
                        <a:rPr sz="1400" spc="55" dirty="0">
                          <a:latin typeface="Calibri"/>
                          <a:cs typeface="Calibri"/>
                        </a:rPr>
                        <a:t>100%</a:t>
                      </a:r>
                      <a:r>
                        <a:rPr sz="1400" spc="5" dirty="0">
                          <a:latin typeface="Calibri"/>
                          <a:cs typeface="Calibri"/>
                        </a:rPr>
                        <a:t> </a:t>
                      </a:r>
                      <a:r>
                        <a:rPr sz="1400" dirty="0">
                          <a:latin typeface="Calibri"/>
                          <a:cs typeface="Calibri"/>
                        </a:rPr>
                        <a:t>after</a:t>
                      </a:r>
                      <a:r>
                        <a:rPr sz="1400" spc="-10" dirty="0">
                          <a:latin typeface="Calibri"/>
                          <a:cs typeface="Calibri"/>
                        </a:rPr>
                        <a:t> deductible</a:t>
                      </a:r>
                      <a:endParaRPr sz="1400">
                        <a:latin typeface="Calibri"/>
                        <a:cs typeface="Calibri"/>
                      </a:endParaRPr>
                    </a:p>
                  </a:txBody>
                  <a:tcPr marL="0" marR="0" marT="53340" marB="0"/>
                </a:tc>
                <a:tc>
                  <a:txBody>
                    <a:bodyPr/>
                    <a:lstStyle/>
                    <a:p>
                      <a:pPr algn="ctr">
                        <a:lnSpc>
                          <a:spcPct val="100000"/>
                        </a:lnSpc>
                        <a:spcBef>
                          <a:spcPts val="480"/>
                        </a:spcBef>
                      </a:pPr>
                      <a:r>
                        <a:rPr sz="1400" spc="35" dirty="0">
                          <a:latin typeface="Calibri"/>
                          <a:cs typeface="Calibri"/>
                        </a:rPr>
                        <a:t>80%</a:t>
                      </a:r>
                      <a:endParaRPr sz="1400">
                        <a:latin typeface="Calibri"/>
                        <a:cs typeface="Calibri"/>
                      </a:endParaRPr>
                    </a:p>
                  </a:txBody>
                  <a:tcPr marL="0" marR="0" marT="60960" marB="0"/>
                </a:tc>
                <a:tc>
                  <a:txBody>
                    <a:bodyPr/>
                    <a:lstStyle/>
                    <a:p>
                      <a:pPr algn="ctr">
                        <a:lnSpc>
                          <a:spcPct val="100000"/>
                        </a:lnSpc>
                        <a:spcBef>
                          <a:spcPts val="480"/>
                        </a:spcBef>
                      </a:pPr>
                      <a:r>
                        <a:rPr sz="1400" spc="-10" dirty="0">
                          <a:latin typeface="Calibri"/>
                          <a:cs typeface="Calibri"/>
                        </a:rPr>
                        <a:t>$25/$40</a:t>
                      </a:r>
                      <a:endParaRPr sz="1400">
                        <a:latin typeface="Calibri"/>
                        <a:cs typeface="Calibri"/>
                      </a:endParaRPr>
                    </a:p>
                  </a:txBody>
                  <a:tcPr marL="0" marR="0" marT="60960" marB="0"/>
                </a:tc>
                <a:extLst>
                  <a:ext uri="{0D108BD9-81ED-4DB2-BD59-A6C34878D82A}">
                    <a16:rowId xmlns:a16="http://schemas.microsoft.com/office/drawing/2014/main" val="10004"/>
                  </a:ext>
                </a:extLst>
              </a:tr>
              <a:tr h="345440">
                <a:tc>
                  <a:txBody>
                    <a:bodyPr/>
                    <a:lstStyle/>
                    <a:p>
                      <a:pPr algn="ctr">
                        <a:lnSpc>
                          <a:spcPct val="100000"/>
                        </a:lnSpc>
                        <a:spcBef>
                          <a:spcPts val="420"/>
                        </a:spcBef>
                      </a:pPr>
                      <a:r>
                        <a:rPr sz="1400" b="1" spc="70" dirty="0">
                          <a:latin typeface="Calibri"/>
                          <a:cs typeface="Calibri"/>
                        </a:rPr>
                        <a:t>Emergency</a:t>
                      </a:r>
                      <a:r>
                        <a:rPr sz="1400" b="1" spc="-60" dirty="0">
                          <a:latin typeface="Calibri"/>
                          <a:cs typeface="Calibri"/>
                        </a:rPr>
                        <a:t> </a:t>
                      </a:r>
                      <a:r>
                        <a:rPr sz="1400" b="1" spc="-20" dirty="0">
                          <a:latin typeface="Calibri"/>
                          <a:cs typeface="Calibri"/>
                        </a:rPr>
                        <a:t>room</a:t>
                      </a:r>
                      <a:endParaRPr sz="1400">
                        <a:latin typeface="Calibri"/>
                        <a:cs typeface="Calibri"/>
                      </a:endParaRPr>
                    </a:p>
                  </a:txBody>
                  <a:tcPr marL="0" marR="0" marT="53340" marB="0"/>
                </a:tc>
                <a:tc>
                  <a:txBody>
                    <a:bodyPr/>
                    <a:lstStyle/>
                    <a:p>
                      <a:pPr>
                        <a:lnSpc>
                          <a:spcPct val="100000"/>
                        </a:lnSpc>
                      </a:pPr>
                      <a:endParaRPr sz="1300">
                        <a:latin typeface="Times New Roman"/>
                        <a:cs typeface="Times New Roman"/>
                      </a:endParaRPr>
                    </a:p>
                  </a:txBody>
                  <a:tcPr marL="0" marR="0" marT="0" marB="0"/>
                </a:tc>
                <a:tc>
                  <a:txBody>
                    <a:bodyPr/>
                    <a:lstStyle/>
                    <a:p>
                      <a:pPr algn="ctr">
                        <a:lnSpc>
                          <a:spcPct val="100000"/>
                        </a:lnSpc>
                        <a:spcBef>
                          <a:spcPts val="420"/>
                        </a:spcBef>
                      </a:pPr>
                      <a:r>
                        <a:rPr sz="1400" spc="35" dirty="0">
                          <a:latin typeface="Calibri"/>
                          <a:cs typeface="Calibri"/>
                        </a:rPr>
                        <a:t>80%</a:t>
                      </a:r>
                      <a:endParaRPr sz="1400">
                        <a:latin typeface="Calibri"/>
                        <a:cs typeface="Calibri"/>
                      </a:endParaRPr>
                    </a:p>
                  </a:txBody>
                  <a:tcPr marL="0" marR="0" marT="53340" marB="0"/>
                </a:tc>
                <a:tc>
                  <a:txBody>
                    <a:bodyPr/>
                    <a:lstStyle/>
                    <a:p>
                      <a:pPr algn="ctr">
                        <a:lnSpc>
                          <a:spcPct val="100000"/>
                        </a:lnSpc>
                        <a:spcBef>
                          <a:spcPts val="420"/>
                        </a:spcBef>
                      </a:pPr>
                      <a:r>
                        <a:rPr sz="1400" spc="-20" dirty="0">
                          <a:latin typeface="Calibri"/>
                          <a:cs typeface="Calibri"/>
                        </a:rPr>
                        <a:t>$150</a:t>
                      </a:r>
                      <a:endParaRPr sz="1400">
                        <a:latin typeface="Calibri"/>
                        <a:cs typeface="Calibri"/>
                      </a:endParaRPr>
                    </a:p>
                  </a:txBody>
                  <a:tcPr marL="0" marR="0" marT="53340" marB="0"/>
                </a:tc>
                <a:extLst>
                  <a:ext uri="{0D108BD9-81ED-4DB2-BD59-A6C34878D82A}">
                    <a16:rowId xmlns:a16="http://schemas.microsoft.com/office/drawing/2014/main" val="10005"/>
                  </a:ext>
                </a:extLst>
              </a:tr>
              <a:tr h="529590">
                <a:tc>
                  <a:txBody>
                    <a:bodyPr/>
                    <a:lstStyle/>
                    <a:p>
                      <a:pPr marL="1478915" marR="789940" indent="-571500">
                        <a:lnSpc>
                          <a:spcPct val="100000"/>
                        </a:lnSpc>
                        <a:spcBef>
                          <a:spcPts val="420"/>
                        </a:spcBef>
                      </a:pPr>
                      <a:r>
                        <a:rPr sz="1400" b="1" dirty="0">
                          <a:latin typeface="Calibri"/>
                          <a:cs typeface="Calibri"/>
                        </a:rPr>
                        <a:t>Out-of</a:t>
                      </a:r>
                      <a:r>
                        <a:rPr sz="1400" b="1" spc="95" dirty="0">
                          <a:latin typeface="Calibri"/>
                          <a:cs typeface="Calibri"/>
                        </a:rPr>
                        <a:t> </a:t>
                      </a:r>
                      <a:r>
                        <a:rPr sz="1400" b="1" spc="65" dirty="0">
                          <a:latin typeface="Calibri"/>
                          <a:cs typeface="Calibri"/>
                        </a:rPr>
                        <a:t>pocket</a:t>
                      </a:r>
                      <a:r>
                        <a:rPr sz="1400" b="1" spc="95" dirty="0">
                          <a:latin typeface="Calibri"/>
                          <a:cs typeface="Calibri"/>
                        </a:rPr>
                        <a:t> </a:t>
                      </a:r>
                      <a:r>
                        <a:rPr sz="1400" b="1" spc="65" dirty="0">
                          <a:latin typeface="Calibri"/>
                          <a:cs typeface="Calibri"/>
                        </a:rPr>
                        <a:t>maximum </a:t>
                      </a:r>
                      <a:r>
                        <a:rPr sz="1400" b="1" spc="55" dirty="0">
                          <a:latin typeface="Calibri"/>
                          <a:cs typeface="Calibri"/>
                        </a:rPr>
                        <a:t>(incl.</a:t>
                      </a:r>
                      <a:r>
                        <a:rPr sz="1400" b="1" spc="-30" dirty="0">
                          <a:latin typeface="Calibri"/>
                          <a:cs typeface="Calibri"/>
                        </a:rPr>
                        <a:t> </a:t>
                      </a:r>
                      <a:r>
                        <a:rPr sz="1400" b="1" spc="-20" dirty="0">
                          <a:latin typeface="Calibri"/>
                          <a:cs typeface="Calibri"/>
                        </a:rPr>
                        <a:t>ded.)</a:t>
                      </a:r>
                      <a:endParaRPr sz="1400">
                        <a:latin typeface="Calibri"/>
                        <a:cs typeface="Calibri"/>
                      </a:endParaRPr>
                    </a:p>
                  </a:txBody>
                  <a:tcPr marL="0" marR="0" marT="53340" marB="0">
                    <a:lnB w="12700">
                      <a:solidFill>
                        <a:srgbClr val="000000"/>
                      </a:solidFill>
                      <a:prstDash val="solid"/>
                    </a:lnB>
                  </a:tcPr>
                </a:tc>
                <a:tc>
                  <a:txBody>
                    <a:bodyPr/>
                    <a:lstStyle/>
                    <a:p>
                      <a:pPr marL="635" algn="ctr">
                        <a:lnSpc>
                          <a:spcPct val="100000"/>
                        </a:lnSpc>
                        <a:spcBef>
                          <a:spcPts val="1260"/>
                        </a:spcBef>
                      </a:pPr>
                      <a:r>
                        <a:rPr sz="1400" spc="-10" dirty="0">
                          <a:latin typeface="Calibri"/>
                          <a:cs typeface="Calibri"/>
                        </a:rPr>
                        <a:t>$5,000/$10,000</a:t>
                      </a:r>
                      <a:endParaRPr sz="1400">
                        <a:latin typeface="Calibri"/>
                        <a:cs typeface="Calibri"/>
                      </a:endParaRPr>
                    </a:p>
                  </a:txBody>
                  <a:tcPr marL="0" marR="0" marT="160020" marB="0">
                    <a:lnB w="12700">
                      <a:solidFill>
                        <a:srgbClr val="000000"/>
                      </a:solidFill>
                      <a:prstDash val="solid"/>
                    </a:lnB>
                  </a:tcPr>
                </a:tc>
                <a:tc>
                  <a:txBody>
                    <a:bodyPr/>
                    <a:lstStyle/>
                    <a:p>
                      <a:pPr algn="ctr">
                        <a:lnSpc>
                          <a:spcPct val="100000"/>
                        </a:lnSpc>
                        <a:spcBef>
                          <a:spcPts val="1260"/>
                        </a:spcBef>
                      </a:pPr>
                      <a:r>
                        <a:rPr sz="1400" spc="-10" dirty="0">
                          <a:latin typeface="Calibri"/>
                          <a:cs typeface="Calibri"/>
                        </a:rPr>
                        <a:t>$4,500/$9,000</a:t>
                      </a:r>
                      <a:endParaRPr sz="1400">
                        <a:latin typeface="Calibri"/>
                        <a:cs typeface="Calibri"/>
                      </a:endParaRPr>
                    </a:p>
                  </a:txBody>
                  <a:tcPr marL="0" marR="0" marT="160020" marB="0">
                    <a:lnB w="12700">
                      <a:solidFill>
                        <a:srgbClr val="000000"/>
                      </a:solidFill>
                      <a:prstDash val="solid"/>
                    </a:lnB>
                  </a:tcPr>
                </a:tc>
                <a:tc>
                  <a:txBody>
                    <a:bodyPr/>
                    <a:lstStyle/>
                    <a:p>
                      <a:pPr algn="ctr">
                        <a:lnSpc>
                          <a:spcPct val="100000"/>
                        </a:lnSpc>
                        <a:spcBef>
                          <a:spcPts val="1260"/>
                        </a:spcBef>
                      </a:pPr>
                      <a:r>
                        <a:rPr sz="1400" spc="-10" dirty="0">
                          <a:latin typeface="Calibri"/>
                          <a:cs typeface="Calibri"/>
                        </a:rPr>
                        <a:t>$3,250/$6,500</a:t>
                      </a:r>
                      <a:endParaRPr sz="1400">
                        <a:latin typeface="Calibri"/>
                        <a:cs typeface="Calibri"/>
                      </a:endParaRPr>
                    </a:p>
                  </a:txBody>
                  <a:tcPr marL="0" marR="0" marT="160020" marB="0">
                    <a:lnB w="12700">
                      <a:solidFill>
                        <a:srgbClr val="000000"/>
                      </a:solidFill>
                      <a:prstDash val="solid"/>
                    </a:lnB>
                  </a:tcPr>
                </a:tc>
                <a:extLst>
                  <a:ext uri="{0D108BD9-81ED-4DB2-BD59-A6C34878D82A}">
                    <a16:rowId xmlns:a16="http://schemas.microsoft.com/office/drawing/2014/main" val="10006"/>
                  </a:ext>
                </a:extLst>
              </a:tr>
              <a:tr h="1316990">
                <a:tc>
                  <a:txBody>
                    <a:bodyPr/>
                    <a:lstStyle/>
                    <a:p>
                      <a:pPr>
                        <a:lnSpc>
                          <a:spcPct val="100000"/>
                        </a:lnSpc>
                      </a:pPr>
                      <a:endParaRPr sz="1400">
                        <a:latin typeface="Times New Roman"/>
                        <a:cs typeface="Times New Roman"/>
                      </a:endParaRPr>
                    </a:p>
                    <a:p>
                      <a:pPr>
                        <a:lnSpc>
                          <a:spcPct val="100000"/>
                        </a:lnSpc>
                        <a:spcBef>
                          <a:spcPts val="320"/>
                        </a:spcBef>
                      </a:pPr>
                      <a:endParaRPr sz="1400">
                        <a:latin typeface="Times New Roman"/>
                        <a:cs typeface="Times New Roman"/>
                      </a:endParaRPr>
                    </a:p>
                    <a:p>
                      <a:pPr marL="91440" marR="197485">
                        <a:lnSpc>
                          <a:spcPct val="100000"/>
                        </a:lnSpc>
                        <a:spcBef>
                          <a:spcPts val="5"/>
                        </a:spcBef>
                      </a:pPr>
                      <a:r>
                        <a:rPr sz="1400" b="1" dirty="0">
                          <a:latin typeface="Calibri"/>
                          <a:cs typeface="Calibri"/>
                        </a:rPr>
                        <a:t>If</a:t>
                      </a:r>
                      <a:r>
                        <a:rPr sz="1400" b="1" spc="20" dirty="0">
                          <a:latin typeface="Calibri"/>
                          <a:cs typeface="Calibri"/>
                        </a:rPr>
                        <a:t> </a:t>
                      </a:r>
                      <a:r>
                        <a:rPr sz="1400" b="1" spc="65" dirty="0">
                          <a:latin typeface="Calibri"/>
                          <a:cs typeface="Calibri"/>
                        </a:rPr>
                        <a:t>electing</a:t>
                      </a:r>
                      <a:r>
                        <a:rPr sz="1400" b="1" spc="-30" dirty="0">
                          <a:latin typeface="Calibri"/>
                          <a:cs typeface="Calibri"/>
                        </a:rPr>
                        <a:t> </a:t>
                      </a:r>
                      <a:r>
                        <a:rPr sz="1400" b="1" spc="55" dirty="0">
                          <a:latin typeface="Calibri"/>
                          <a:cs typeface="Calibri"/>
                        </a:rPr>
                        <a:t>coverage</a:t>
                      </a:r>
                      <a:r>
                        <a:rPr sz="1400" b="1" spc="-45" dirty="0">
                          <a:latin typeface="Calibri"/>
                          <a:cs typeface="Calibri"/>
                        </a:rPr>
                        <a:t> </a:t>
                      </a:r>
                      <a:r>
                        <a:rPr sz="1400" b="1" dirty="0">
                          <a:latin typeface="Calibri"/>
                          <a:cs typeface="Calibri"/>
                        </a:rPr>
                        <a:t>for</a:t>
                      </a:r>
                      <a:r>
                        <a:rPr sz="1400" b="1" spc="5" dirty="0">
                          <a:latin typeface="Calibri"/>
                          <a:cs typeface="Calibri"/>
                        </a:rPr>
                        <a:t> </a:t>
                      </a:r>
                      <a:r>
                        <a:rPr sz="1400" b="1" spc="60" dirty="0">
                          <a:latin typeface="Calibri"/>
                          <a:cs typeface="Calibri"/>
                        </a:rPr>
                        <a:t>employee</a:t>
                      </a:r>
                      <a:r>
                        <a:rPr sz="1400" b="1" spc="-40" dirty="0">
                          <a:latin typeface="Calibri"/>
                          <a:cs typeface="Calibri"/>
                        </a:rPr>
                        <a:t> </a:t>
                      </a:r>
                      <a:r>
                        <a:rPr sz="1400" b="1" spc="85" dirty="0">
                          <a:latin typeface="Calibri"/>
                          <a:cs typeface="Calibri"/>
                        </a:rPr>
                        <a:t>plus</a:t>
                      </a:r>
                      <a:r>
                        <a:rPr sz="1400" b="1" spc="-5" dirty="0">
                          <a:latin typeface="Calibri"/>
                          <a:cs typeface="Calibri"/>
                        </a:rPr>
                        <a:t> </a:t>
                      </a:r>
                      <a:r>
                        <a:rPr sz="1400" b="1" spc="25" dirty="0">
                          <a:latin typeface="Calibri"/>
                          <a:cs typeface="Calibri"/>
                        </a:rPr>
                        <a:t>any </a:t>
                      </a:r>
                      <a:r>
                        <a:rPr sz="1400" b="1" spc="60" dirty="0">
                          <a:latin typeface="Calibri"/>
                          <a:cs typeface="Calibri"/>
                        </a:rPr>
                        <a:t>dependents</a:t>
                      </a:r>
                      <a:endParaRPr sz="1400">
                        <a:latin typeface="Calibri"/>
                        <a:cs typeface="Calibri"/>
                      </a:endParaRPr>
                    </a:p>
                  </a:txBody>
                  <a:tcPr marL="0" marR="0" marT="0" marB="0">
                    <a:lnT w="12700">
                      <a:solidFill>
                        <a:srgbClr val="000000"/>
                      </a:solidFill>
                      <a:prstDash val="solid"/>
                    </a:lnT>
                  </a:tcPr>
                </a:tc>
                <a:tc>
                  <a:txBody>
                    <a:bodyPr/>
                    <a:lstStyle/>
                    <a:p>
                      <a:pPr>
                        <a:lnSpc>
                          <a:spcPct val="100000"/>
                        </a:lnSpc>
                        <a:spcBef>
                          <a:spcPts val="250"/>
                        </a:spcBef>
                      </a:pPr>
                      <a:endParaRPr sz="1200">
                        <a:latin typeface="Times New Roman"/>
                        <a:cs typeface="Times New Roman"/>
                      </a:endParaRPr>
                    </a:p>
                    <a:p>
                      <a:pPr marL="156845" marR="147955" indent="-635" algn="ctr">
                        <a:lnSpc>
                          <a:spcPct val="100000"/>
                        </a:lnSpc>
                      </a:pPr>
                      <a:r>
                        <a:rPr sz="1200" spc="80" dirty="0">
                          <a:latin typeface="Calibri"/>
                          <a:cs typeface="Calibri"/>
                        </a:rPr>
                        <a:t>Has</a:t>
                      </a:r>
                      <a:r>
                        <a:rPr sz="1200" spc="114" dirty="0">
                          <a:latin typeface="Calibri"/>
                          <a:cs typeface="Calibri"/>
                        </a:rPr>
                        <a:t> </a:t>
                      </a:r>
                      <a:r>
                        <a:rPr sz="1200" dirty="0">
                          <a:latin typeface="Calibri"/>
                          <a:cs typeface="Calibri"/>
                        </a:rPr>
                        <a:t>$5,000</a:t>
                      </a:r>
                      <a:r>
                        <a:rPr sz="1200" spc="75" dirty="0">
                          <a:latin typeface="Calibri"/>
                          <a:cs typeface="Calibri"/>
                        </a:rPr>
                        <a:t> </a:t>
                      </a:r>
                      <a:r>
                        <a:rPr sz="1200" dirty="0">
                          <a:latin typeface="Calibri"/>
                          <a:cs typeface="Calibri"/>
                        </a:rPr>
                        <a:t>individual</a:t>
                      </a:r>
                      <a:r>
                        <a:rPr sz="1200" spc="125" dirty="0">
                          <a:latin typeface="Calibri"/>
                          <a:cs typeface="Calibri"/>
                        </a:rPr>
                        <a:t> </a:t>
                      </a:r>
                      <a:r>
                        <a:rPr sz="1200" dirty="0">
                          <a:latin typeface="Calibri"/>
                          <a:cs typeface="Calibri"/>
                        </a:rPr>
                        <a:t>limit</a:t>
                      </a:r>
                      <a:r>
                        <a:rPr sz="1200" spc="100" dirty="0">
                          <a:latin typeface="Calibri"/>
                          <a:cs typeface="Calibri"/>
                        </a:rPr>
                        <a:t> </a:t>
                      </a:r>
                      <a:r>
                        <a:rPr sz="1200" spc="-50" dirty="0">
                          <a:latin typeface="Calibri"/>
                          <a:cs typeface="Calibri"/>
                        </a:rPr>
                        <a:t>- </a:t>
                      </a:r>
                      <a:r>
                        <a:rPr sz="1200" spc="10" dirty="0">
                          <a:latin typeface="Calibri"/>
                          <a:cs typeface="Calibri"/>
                        </a:rPr>
                        <a:t>meaning</a:t>
                      </a:r>
                      <a:r>
                        <a:rPr sz="1200" spc="100" dirty="0">
                          <a:latin typeface="Calibri"/>
                          <a:cs typeface="Calibri"/>
                        </a:rPr>
                        <a:t> </a:t>
                      </a:r>
                      <a:r>
                        <a:rPr sz="1200" spc="10" dirty="0">
                          <a:latin typeface="Calibri"/>
                          <a:cs typeface="Calibri"/>
                        </a:rPr>
                        <a:t>no</a:t>
                      </a:r>
                      <a:r>
                        <a:rPr sz="1200" spc="75" dirty="0">
                          <a:latin typeface="Calibri"/>
                          <a:cs typeface="Calibri"/>
                        </a:rPr>
                        <a:t> </a:t>
                      </a:r>
                      <a:r>
                        <a:rPr sz="1200" spc="10" dirty="0">
                          <a:latin typeface="Calibri"/>
                          <a:cs typeface="Calibri"/>
                        </a:rPr>
                        <a:t>single</a:t>
                      </a:r>
                      <a:r>
                        <a:rPr sz="1200" spc="105" dirty="0">
                          <a:latin typeface="Calibri"/>
                          <a:cs typeface="Calibri"/>
                        </a:rPr>
                        <a:t> </a:t>
                      </a:r>
                      <a:r>
                        <a:rPr sz="1200" spc="10" dirty="0">
                          <a:latin typeface="Calibri"/>
                          <a:cs typeface="Calibri"/>
                        </a:rPr>
                        <a:t>individual</a:t>
                      </a:r>
                      <a:r>
                        <a:rPr sz="1200" spc="95" dirty="0">
                          <a:latin typeface="Calibri"/>
                          <a:cs typeface="Calibri"/>
                        </a:rPr>
                        <a:t> </a:t>
                      </a:r>
                      <a:r>
                        <a:rPr sz="1200" spc="10" dirty="0">
                          <a:latin typeface="Calibri"/>
                          <a:cs typeface="Calibri"/>
                        </a:rPr>
                        <a:t>on</a:t>
                      </a:r>
                      <a:r>
                        <a:rPr sz="1200" spc="75" dirty="0">
                          <a:latin typeface="Calibri"/>
                          <a:cs typeface="Calibri"/>
                        </a:rPr>
                        <a:t> </a:t>
                      </a:r>
                      <a:r>
                        <a:rPr sz="1200" spc="5" dirty="0">
                          <a:latin typeface="Calibri"/>
                          <a:cs typeface="Calibri"/>
                        </a:rPr>
                        <a:t>a </a:t>
                      </a:r>
                      <a:r>
                        <a:rPr sz="1200" dirty="0">
                          <a:latin typeface="Calibri"/>
                          <a:cs typeface="Calibri"/>
                        </a:rPr>
                        <a:t>family</a:t>
                      </a:r>
                      <a:r>
                        <a:rPr sz="1200" spc="60" dirty="0">
                          <a:latin typeface="Calibri"/>
                          <a:cs typeface="Calibri"/>
                        </a:rPr>
                        <a:t> </a:t>
                      </a:r>
                      <a:r>
                        <a:rPr sz="1200" dirty="0">
                          <a:latin typeface="Calibri"/>
                          <a:cs typeface="Calibri"/>
                        </a:rPr>
                        <a:t>plan</a:t>
                      </a:r>
                      <a:r>
                        <a:rPr sz="1200" spc="85" dirty="0">
                          <a:latin typeface="Calibri"/>
                          <a:cs typeface="Calibri"/>
                        </a:rPr>
                        <a:t> </a:t>
                      </a:r>
                      <a:r>
                        <a:rPr sz="1200" dirty="0">
                          <a:latin typeface="Calibri"/>
                          <a:cs typeface="Calibri"/>
                        </a:rPr>
                        <a:t>will</a:t>
                      </a:r>
                      <a:r>
                        <a:rPr sz="1200" spc="70" dirty="0">
                          <a:latin typeface="Calibri"/>
                          <a:cs typeface="Calibri"/>
                        </a:rPr>
                        <a:t> </a:t>
                      </a:r>
                      <a:r>
                        <a:rPr sz="1200" dirty="0">
                          <a:latin typeface="Calibri"/>
                          <a:cs typeface="Calibri"/>
                        </a:rPr>
                        <a:t>have</a:t>
                      </a:r>
                      <a:r>
                        <a:rPr sz="1200" spc="75" dirty="0">
                          <a:latin typeface="Calibri"/>
                          <a:cs typeface="Calibri"/>
                        </a:rPr>
                        <a:t> </a:t>
                      </a:r>
                      <a:r>
                        <a:rPr sz="1200" dirty="0">
                          <a:latin typeface="Calibri"/>
                          <a:cs typeface="Calibri"/>
                        </a:rPr>
                        <a:t>to</a:t>
                      </a:r>
                      <a:r>
                        <a:rPr sz="1200" spc="60" dirty="0">
                          <a:latin typeface="Calibri"/>
                          <a:cs typeface="Calibri"/>
                        </a:rPr>
                        <a:t> </a:t>
                      </a:r>
                      <a:r>
                        <a:rPr sz="1200" dirty="0">
                          <a:latin typeface="Calibri"/>
                          <a:cs typeface="Calibri"/>
                        </a:rPr>
                        <a:t>pay</a:t>
                      </a:r>
                      <a:r>
                        <a:rPr sz="1200" spc="55" dirty="0">
                          <a:latin typeface="Calibri"/>
                          <a:cs typeface="Calibri"/>
                        </a:rPr>
                        <a:t> </a:t>
                      </a:r>
                      <a:r>
                        <a:rPr sz="1200" spc="-20" dirty="0">
                          <a:latin typeface="Calibri"/>
                          <a:cs typeface="Calibri"/>
                        </a:rPr>
                        <a:t>more </a:t>
                      </a:r>
                      <a:r>
                        <a:rPr sz="1200" dirty="0">
                          <a:latin typeface="Calibri"/>
                          <a:cs typeface="Calibri"/>
                        </a:rPr>
                        <a:t>then</a:t>
                      </a:r>
                      <a:r>
                        <a:rPr sz="1200" spc="100" dirty="0">
                          <a:latin typeface="Calibri"/>
                          <a:cs typeface="Calibri"/>
                        </a:rPr>
                        <a:t> </a:t>
                      </a:r>
                      <a:r>
                        <a:rPr sz="1200" dirty="0">
                          <a:latin typeface="Calibri"/>
                          <a:cs typeface="Calibri"/>
                        </a:rPr>
                        <a:t>this</a:t>
                      </a:r>
                      <a:r>
                        <a:rPr sz="1200" spc="90" dirty="0">
                          <a:latin typeface="Calibri"/>
                          <a:cs typeface="Calibri"/>
                        </a:rPr>
                        <a:t> </a:t>
                      </a:r>
                      <a:r>
                        <a:rPr sz="1200" dirty="0">
                          <a:latin typeface="Calibri"/>
                          <a:cs typeface="Calibri"/>
                        </a:rPr>
                        <a:t>amount</a:t>
                      </a:r>
                      <a:r>
                        <a:rPr sz="1200" spc="95" dirty="0">
                          <a:latin typeface="Calibri"/>
                          <a:cs typeface="Calibri"/>
                        </a:rPr>
                        <a:t> </a:t>
                      </a:r>
                      <a:r>
                        <a:rPr sz="1200" dirty="0">
                          <a:latin typeface="Calibri"/>
                          <a:cs typeface="Calibri"/>
                        </a:rPr>
                        <a:t>for</a:t>
                      </a:r>
                      <a:r>
                        <a:rPr sz="1200" spc="95" dirty="0">
                          <a:latin typeface="Calibri"/>
                          <a:cs typeface="Calibri"/>
                        </a:rPr>
                        <a:t> </a:t>
                      </a:r>
                      <a:r>
                        <a:rPr sz="1200" dirty="0">
                          <a:latin typeface="Calibri"/>
                          <a:cs typeface="Calibri"/>
                        </a:rPr>
                        <a:t>eligible</a:t>
                      </a:r>
                      <a:r>
                        <a:rPr sz="1200" spc="110" dirty="0">
                          <a:latin typeface="Calibri"/>
                          <a:cs typeface="Calibri"/>
                        </a:rPr>
                        <a:t> </a:t>
                      </a:r>
                      <a:r>
                        <a:rPr sz="1200" spc="-25" dirty="0">
                          <a:latin typeface="Calibri"/>
                          <a:cs typeface="Calibri"/>
                        </a:rPr>
                        <a:t>in- </a:t>
                      </a:r>
                      <a:r>
                        <a:rPr sz="1200" dirty="0">
                          <a:latin typeface="Calibri"/>
                          <a:cs typeface="Calibri"/>
                        </a:rPr>
                        <a:t>network</a:t>
                      </a:r>
                      <a:r>
                        <a:rPr sz="1200" spc="55" dirty="0">
                          <a:latin typeface="Calibri"/>
                          <a:cs typeface="Calibri"/>
                        </a:rPr>
                        <a:t> </a:t>
                      </a:r>
                      <a:r>
                        <a:rPr sz="1200" spc="45" dirty="0">
                          <a:latin typeface="Calibri"/>
                          <a:cs typeface="Calibri"/>
                        </a:rPr>
                        <a:t>services</a:t>
                      </a:r>
                      <a:r>
                        <a:rPr sz="1200" spc="60" dirty="0">
                          <a:latin typeface="Calibri"/>
                          <a:cs typeface="Calibri"/>
                        </a:rPr>
                        <a:t> </a:t>
                      </a:r>
                      <a:r>
                        <a:rPr sz="1200" dirty="0">
                          <a:latin typeface="Calibri"/>
                          <a:cs typeface="Calibri"/>
                        </a:rPr>
                        <a:t>in</a:t>
                      </a:r>
                      <a:r>
                        <a:rPr sz="1200" spc="30" dirty="0">
                          <a:latin typeface="Calibri"/>
                          <a:cs typeface="Calibri"/>
                        </a:rPr>
                        <a:t> </a:t>
                      </a:r>
                      <a:r>
                        <a:rPr sz="1200" dirty="0">
                          <a:latin typeface="Calibri"/>
                          <a:cs typeface="Calibri"/>
                        </a:rPr>
                        <a:t>the</a:t>
                      </a:r>
                      <a:r>
                        <a:rPr sz="1200" spc="40" dirty="0">
                          <a:latin typeface="Calibri"/>
                          <a:cs typeface="Calibri"/>
                        </a:rPr>
                        <a:t> </a:t>
                      </a:r>
                      <a:r>
                        <a:rPr sz="1200" dirty="0">
                          <a:latin typeface="Calibri"/>
                          <a:cs typeface="Calibri"/>
                        </a:rPr>
                        <a:t>plan</a:t>
                      </a:r>
                      <a:r>
                        <a:rPr sz="1200" spc="30" dirty="0">
                          <a:latin typeface="Calibri"/>
                          <a:cs typeface="Calibri"/>
                        </a:rPr>
                        <a:t> </a:t>
                      </a:r>
                      <a:r>
                        <a:rPr sz="1200" spc="-20" dirty="0">
                          <a:latin typeface="Calibri"/>
                          <a:cs typeface="Calibri"/>
                        </a:rPr>
                        <a:t>year.</a:t>
                      </a:r>
                      <a:endParaRPr sz="1200">
                        <a:latin typeface="Calibri"/>
                        <a:cs typeface="Calibri"/>
                      </a:endParaRPr>
                    </a:p>
                  </a:txBody>
                  <a:tcPr marL="0" marR="0" marT="31750" marB="0">
                    <a:lnT w="12700">
                      <a:solidFill>
                        <a:srgbClr val="000000"/>
                      </a:solidFill>
                      <a:prstDash val="solid"/>
                    </a:lnT>
                  </a:tcPr>
                </a:tc>
                <a:tc>
                  <a:txBody>
                    <a:bodyPr/>
                    <a:lstStyle/>
                    <a:p>
                      <a:pPr marL="114300" marR="107314" indent="635" algn="ctr">
                        <a:lnSpc>
                          <a:spcPct val="100000"/>
                        </a:lnSpc>
                        <a:spcBef>
                          <a:spcPts val="190"/>
                        </a:spcBef>
                      </a:pPr>
                      <a:r>
                        <a:rPr sz="1200" spc="10" dirty="0">
                          <a:latin typeface="Calibri"/>
                          <a:cs typeface="Calibri"/>
                        </a:rPr>
                        <a:t>The</a:t>
                      </a:r>
                      <a:r>
                        <a:rPr sz="1200" spc="70" dirty="0">
                          <a:latin typeface="Calibri"/>
                          <a:cs typeface="Calibri"/>
                        </a:rPr>
                        <a:t> </a:t>
                      </a:r>
                      <a:r>
                        <a:rPr sz="1200" spc="10" dirty="0">
                          <a:latin typeface="Calibri"/>
                          <a:cs typeface="Calibri"/>
                        </a:rPr>
                        <a:t>deductible</a:t>
                      </a:r>
                      <a:r>
                        <a:rPr sz="1200" spc="105" dirty="0">
                          <a:latin typeface="Calibri"/>
                          <a:cs typeface="Calibri"/>
                        </a:rPr>
                        <a:t> </a:t>
                      </a:r>
                      <a:r>
                        <a:rPr sz="1200" spc="10" dirty="0">
                          <a:latin typeface="Calibri"/>
                          <a:cs typeface="Calibri"/>
                        </a:rPr>
                        <a:t>and</a:t>
                      </a:r>
                      <a:r>
                        <a:rPr sz="1200" spc="70" dirty="0">
                          <a:latin typeface="Calibri"/>
                          <a:cs typeface="Calibri"/>
                        </a:rPr>
                        <a:t> </a:t>
                      </a:r>
                      <a:r>
                        <a:rPr sz="1200" spc="10" dirty="0">
                          <a:latin typeface="Calibri"/>
                          <a:cs typeface="Calibri"/>
                        </a:rPr>
                        <a:t>OOPM</a:t>
                      </a:r>
                      <a:r>
                        <a:rPr sz="1200" spc="50" dirty="0">
                          <a:latin typeface="Calibri"/>
                          <a:cs typeface="Calibri"/>
                        </a:rPr>
                        <a:t> </a:t>
                      </a:r>
                      <a:r>
                        <a:rPr sz="1200" spc="10" dirty="0">
                          <a:latin typeface="Calibri"/>
                          <a:cs typeface="Calibri"/>
                        </a:rPr>
                        <a:t>are</a:t>
                      </a:r>
                      <a:r>
                        <a:rPr sz="1200" spc="70" dirty="0">
                          <a:latin typeface="Calibri"/>
                          <a:cs typeface="Calibri"/>
                        </a:rPr>
                        <a:t> </a:t>
                      </a:r>
                      <a:r>
                        <a:rPr sz="1200" spc="5" dirty="0">
                          <a:latin typeface="Calibri"/>
                          <a:cs typeface="Calibri"/>
                        </a:rPr>
                        <a:t>a </a:t>
                      </a:r>
                      <a:r>
                        <a:rPr sz="1200" dirty="0">
                          <a:latin typeface="Calibri"/>
                          <a:cs typeface="Calibri"/>
                        </a:rPr>
                        <a:t>family</a:t>
                      </a:r>
                      <a:r>
                        <a:rPr sz="1200" spc="100" dirty="0">
                          <a:latin typeface="Calibri"/>
                          <a:cs typeface="Calibri"/>
                        </a:rPr>
                        <a:t> </a:t>
                      </a:r>
                      <a:r>
                        <a:rPr sz="1200" dirty="0">
                          <a:latin typeface="Calibri"/>
                          <a:cs typeface="Calibri"/>
                        </a:rPr>
                        <a:t>amount</a:t>
                      </a:r>
                      <a:r>
                        <a:rPr sz="1200" spc="145" dirty="0">
                          <a:latin typeface="Calibri"/>
                          <a:cs typeface="Calibri"/>
                        </a:rPr>
                        <a:t> </a:t>
                      </a:r>
                      <a:r>
                        <a:rPr sz="1200" dirty="0">
                          <a:latin typeface="Calibri"/>
                          <a:cs typeface="Calibri"/>
                        </a:rPr>
                        <a:t>-</a:t>
                      </a:r>
                      <a:r>
                        <a:rPr sz="1200" spc="110" dirty="0">
                          <a:latin typeface="Calibri"/>
                          <a:cs typeface="Calibri"/>
                        </a:rPr>
                        <a:t> </a:t>
                      </a:r>
                      <a:r>
                        <a:rPr sz="1200" dirty="0">
                          <a:latin typeface="Calibri"/>
                          <a:cs typeface="Calibri"/>
                        </a:rPr>
                        <a:t>meaning</a:t>
                      </a:r>
                      <a:r>
                        <a:rPr sz="1200" spc="140" dirty="0">
                          <a:latin typeface="Calibri"/>
                          <a:cs typeface="Calibri"/>
                        </a:rPr>
                        <a:t> </a:t>
                      </a:r>
                      <a:r>
                        <a:rPr sz="1200" spc="-10" dirty="0">
                          <a:latin typeface="Calibri"/>
                          <a:cs typeface="Calibri"/>
                        </a:rPr>
                        <a:t>everyone </a:t>
                      </a:r>
                      <a:r>
                        <a:rPr sz="1200" spc="10" dirty="0">
                          <a:latin typeface="Calibri"/>
                          <a:cs typeface="Calibri"/>
                        </a:rPr>
                        <a:t>covered</a:t>
                      </a:r>
                      <a:r>
                        <a:rPr sz="1200" spc="45" dirty="0">
                          <a:latin typeface="Calibri"/>
                          <a:cs typeface="Calibri"/>
                        </a:rPr>
                        <a:t> </a:t>
                      </a:r>
                      <a:r>
                        <a:rPr sz="1200" spc="10" dirty="0">
                          <a:latin typeface="Calibri"/>
                          <a:cs typeface="Calibri"/>
                        </a:rPr>
                        <a:t>contributes</a:t>
                      </a:r>
                      <a:r>
                        <a:rPr sz="1200" spc="85" dirty="0">
                          <a:latin typeface="Calibri"/>
                          <a:cs typeface="Calibri"/>
                        </a:rPr>
                        <a:t> </a:t>
                      </a:r>
                      <a:r>
                        <a:rPr sz="1200" spc="10" dirty="0">
                          <a:latin typeface="Calibri"/>
                          <a:cs typeface="Calibri"/>
                        </a:rPr>
                        <a:t>to</a:t>
                      </a:r>
                      <a:r>
                        <a:rPr sz="1200" spc="45" dirty="0">
                          <a:latin typeface="Calibri"/>
                          <a:cs typeface="Calibri"/>
                        </a:rPr>
                        <a:t> </a:t>
                      </a:r>
                      <a:r>
                        <a:rPr sz="1200" spc="55" dirty="0">
                          <a:latin typeface="Calibri"/>
                          <a:cs typeface="Calibri"/>
                        </a:rPr>
                        <a:t>a</a:t>
                      </a:r>
                      <a:r>
                        <a:rPr sz="1200" spc="45" dirty="0">
                          <a:latin typeface="Calibri"/>
                          <a:cs typeface="Calibri"/>
                        </a:rPr>
                        <a:t> </a:t>
                      </a:r>
                      <a:r>
                        <a:rPr sz="1200" spc="-10" dirty="0">
                          <a:latin typeface="Calibri"/>
                          <a:cs typeface="Calibri"/>
                        </a:rPr>
                        <a:t>collective amount.</a:t>
                      </a:r>
                      <a:endParaRPr sz="1200">
                        <a:latin typeface="Calibri"/>
                        <a:cs typeface="Calibri"/>
                      </a:endParaRPr>
                    </a:p>
                    <a:p>
                      <a:pPr>
                        <a:lnSpc>
                          <a:spcPct val="100000"/>
                        </a:lnSpc>
                        <a:spcBef>
                          <a:spcPts val="60"/>
                        </a:spcBef>
                      </a:pPr>
                      <a:endParaRPr sz="1200">
                        <a:latin typeface="Times New Roman"/>
                        <a:cs typeface="Times New Roman"/>
                      </a:endParaRPr>
                    </a:p>
                    <a:p>
                      <a:pPr marL="635" algn="ctr">
                        <a:lnSpc>
                          <a:spcPct val="100000"/>
                        </a:lnSpc>
                      </a:pPr>
                      <a:r>
                        <a:rPr sz="1200" dirty="0">
                          <a:latin typeface="Calibri"/>
                          <a:cs typeface="Calibri"/>
                        </a:rPr>
                        <a:t>There</a:t>
                      </a:r>
                      <a:r>
                        <a:rPr sz="1200" spc="60" dirty="0">
                          <a:latin typeface="Calibri"/>
                          <a:cs typeface="Calibri"/>
                        </a:rPr>
                        <a:t> </a:t>
                      </a:r>
                      <a:r>
                        <a:rPr sz="1200" spc="55" dirty="0">
                          <a:latin typeface="Calibri"/>
                          <a:cs typeface="Calibri"/>
                        </a:rPr>
                        <a:t>is</a:t>
                      </a:r>
                      <a:r>
                        <a:rPr sz="1200" spc="75" dirty="0">
                          <a:latin typeface="Calibri"/>
                          <a:cs typeface="Calibri"/>
                        </a:rPr>
                        <a:t> </a:t>
                      </a:r>
                      <a:r>
                        <a:rPr sz="1200" spc="55" dirty="0">
                          <a:latin typeface="Calibri"/>
                          <a:cs typeface="Calibri"/>
                        </a:rPr>
                        <a:t>a </a:t>
                      </a:r>
                      <a:r>
                        <a:rPr sz="1200" dirty="0">
                          <a:latin typeface="Calibri"/>
                          <a:cs typeface="Calibri"/>
                        </a:rPr>
                        <a:t>OOPM</a:t>
                      </a:r>
                      <a:r>
                        <a:rPr sz="1200" spc="45" dirty="0">
                          <a:latin typeface="Calibri"/>
                          <a:cs typeface="Calibri"/>
                        </a:rPr>
                        <a:t> </a:t>
                      </a:r>
                      <a:r>
                        <a:rPr sz="1200" dirty="0">
                          <a:latin typeface="Calibri"/>
                          <a:cs typeface="Calibri"/>
                        </a:rPr>
                        <a:t>individual</a:t>
                      </a:r>
                      <a:r>
                        <a:rPr sz="1200" spc="80" dirty="0">
                          <a:latin typeface="Calibri"/>
                          <a:cs typeface="Calibri"/>
                        </a:rPr>
                        <a:t> </a:t>
                      </a:r>
                      <a:r>
                        <a:rPr sz="1200" dirty="0">
                          <a:latin typeface="Calibri"/>
                          <a:cs typeface="Calibri"/>
                        </a:rPr>
                        <a:t>limit</a:t>
                      </a:r>
                      <a:r>
                        <a:rPr sz="1200" spc="60" dirty="0">
                          <a:latin typeface="Calibri"/>
                          <a:cs typeface="Calibri"/>
                        </a:rPr>
                        <a:t> </a:t>
                      </a:r>
                      <a:r>
                        <a:rPr sz="1200" spc="-25" dirty="0">
                          <a:latin typeface="Calibri"/>
                          <a:cs typeface="Calibri"/>
                        </a:rPr>
                        <a:t>of</a:t>
                      </a:r>
                      <a:endParaRPr sz="1200">
                        <a:latin typeface="Calibri"/>
                        <a:cs typeface="Calibri"/>
                      </a:endParaRPr>
                    </a:p>
                    <a:p>
                      <a:pPr algn="ctr">
                        <a:lnSpc>
                          <a:spcPts val="1440"/>
                        </a:lnSpc>
                      </a:pPr>
                      <a:r>
                        <a:rPr sz="1200" spc="-10" dirty="0">
                          <a:latin typeface="Calibri"/>
                          <a:cs typeface="Calibri"/>
                        </a:rPr>
                        <a:t>$7,500.</a:t>
                      </a:r>
                      <a:endParaRPr sz="1200">
                        <a:latin typeface="Calibri"/>
                        <a:cs typeface="Calibri"/>
                      </a:endParaRPr>
                    </a:p>
                  </a:txBody>
                  <a:tcPr marL="0" marR="0" marT="24130" marB="0">
                    <a:lnT w="12700">
                      <a:solidFill>
                        <a:srgbClr val="000000"/>
                      </a:solidFill>
                      <a:prstDash val="solid"/>
                    </a:lnT>
                  </a:tcPr>
                </a:tc>
                <a:tc>
                  <a:txBody>
                    <a:bodyPr/>
                    <a:lstStyle/>
                    <a:p>
                      <a:pPr marL="91440" marR="84455" indent="2540" algn="ctr">
                        <a:lnSpc>
                          <a:spcPct val="100000"/>
                        </a:lnSpc>
                        <a:spcBef>
                          <a:spcPts val="190"/>
                        </a:spcBef>
                      </a:pPr>
                      <a:r>
                        <a:rPr sz="1200" spc="85" dirty="0">
                          <a:latin typeface="Calibri"/>
                          <a:cs typeface="Calibri"/>
                        </a:rPr>
                        <a:t>Has</a:t>
                      </a:r>
                      <a:r>
                        <a:rPr sz="1200" spc="35" dirty="0">
                          <a:latin typeface="Calibri"/>
                          <a:cs typeface="Calibri"/>
                        </a:rPr>
                        <a:t> </a:t>
                      </a:r>
                      <a:r>
                        <a:rPr sz="1200" spc="10" dirty="0">
                          <a:latin typeface="Calibri"/>
                          <a:cs typeface="Calibri"/>
                        </a:rPr>
                        <a:t>an</a:t>
                      </a:r>
                      <a:r>
                        <a:rPr sz="1200" spc="30" dirty="0">
                          <a:latin typeface="Calibri"/>
                          <a:cs typeface="Calibri"/>
                        </a:rPr>
                        <a:t> </a:t>
                      </a:r>
                      <a:r>
                        <a:rPr sz="1200" spc="10" dirty="0">
                          <a:latin typeface="Calibri"/>
                          <a:cs typeface="Calibri"/>
                        </a:rPr>
                        <a:t>individual</a:t>
                      </a:r>
                      <a:r>
                        <a:rPr sz="1200" spc="45" dirty="0">
                          <a:latin typeface="Calibri"/>
                          <a:cs typeface="Calibri"/>
                        </a:rPr>
                        <a:t> </a:t>
                      </a:r>
                      <a:r>
                        <a:rPr sz="1200" spc="10" dirty="0">
                          <a:latin typeface="Calibri"/>
                          <a:cs typeface="Calibri"/>
                        </a:rPr>
                        <a:t>limit</a:t>
                      </a:r>
                      <a:r>
                        <a:rPr sz="1200" spc="25" dirty="0">
                          <a:latin typeface="Calibri"/>
                          <a:cs typeface="Calibri"/>
                        </a:rPr>
                        <a:t> </a:t>
                      </a:r>
                      <a:r>
                        <a:rPr sz="1200" spc="10" dirty="0">
                          <a:latin typeface="Calibri"/>
                          <a:cs typeface="Calibri"/>
                        </a:rPr>
                        <a:t>of</a:t>
                      </a:r>
                      <a:r>
                        <a:rPr sz="1200" spc="30" dirty="0">
                          <a:latin typeface="Calibri"/>
                          <a:cs typeface="Calibri"/>
                        </a:rPr>
                        <a:t> </a:t>
                      </a:r>
                      <a:r>
                        <a:rPr sz="1200" spc="10" dirty="0">
                          <a:latin typeface="Calibri"/>
                          <a:cs typeface="Calibri"/>
                        </a:rPr>
                        <a:t>$750</a:t>
                      </a:r>
                      <a:r>
                        <a:rPr sz="1200" spc="35" dirty="0">
                          <a:latin typeface="Calibri"/>
                          <a:cs typeface="Calibri"/>
                        </a:rPr>
                        <a:t> </a:t>
                      </a:r>
                      <a:r>
                        <a:rPr sz="1200" spc="-25" dirty="0">
                          <a:latin typeface="Calibri"/>
                          <a:cs typeface="Calibri"/>
                        </a:rPr>
                        <a:t>for </a:t>
                      </a:r>
                      <a:r>
                        <a:rPr sz="1200" spc="10" dirty="0">
                          <a:latin typeface="Calibri"/>
                          <a:cs typeface="Calibri"/>
                        </a:rPr>
                        <a:t>the</a:t>
                      </a:r>
                      <a:r>
                        <a:rPr sz="1200" spc="60" dirty="0">
                          <a:latin typeface="Calibri"/>
                          <a:cs typeface="Calibri"/>
                        </a:rPr>
                        <a:t> </a:t>
                      </a:r>
                      <a:r>
                        <a:rPr sz="1200" spc="10" dirty="0">
                          <a:latin typeface="Calibri"/>
                          <a:cs typeface="Calibri"/>
                        </a:rPr>
                        <a:t>deductible</a:t>
                      </a:r>
                      <a:r>
                        <a:rPr sz="1200" spc="95" dirty="0">
                          <a:latin typeface="Calibri"/>
                          <a:cs typeface="Calibri"/>
                        </a:rPr>
                        <a:t> </a:t>
                      </a:r>
                      <a:r>
                        <a:rPr sz="1200" spc="10" dirty="0">
                          <a:latin typeface="Calibri"/>
                          <a:cs typeface="Calibri"/>
                        </a:rPr>
                        <a:t>and</a:t>
                      </a:r>
                      <a:r>
                        <a:rPr sz="1200" spc="60" dirty="0">
                          <a:latin typeface="Calibri"/>
                          <a:cs typeface="Calibri"/>
                        </a:rPr>
                        <a:t> </a:t>
                      </a:r>
                      <a:r>
                        <a:rPr sz="1200" spc="10" dirty="0">
                          <a:latin typeface="Calibri"/>
                          <a:cs typeface="Calibri"/>
                        </a:rPr>
                        <a:t>$3,250</a:t>
                      </a:r>
                      <a:r>
                        <a:rPr sz="1200" spc="55" dirty="0">
                          <a:latin typeface="Calibri"/>
                          <a:cs typeface="Calibri"/>
                        </a:rPr>
                        <a:t> </a:t>
                      </a:r>
                      <a:r>
                        <a:rPr sz="1200" dirty="0">
                          <a:latin typeface="Calibri"/>
                          <a:cs typeface="Calibri"/>
                        </a:rPr>
                        <a:t>for</a:t>
                      </a:r>
                      <a:r>
                        <a:rPr sz="1200" spc="55" dirty="0">
                          <a:latin typeface="Calibri"/>
                          <a:cs typeface="Calibri"/>
                        </a:rPr>
                        <a:t> </a:t>
                      </a:r>
                      <a:r>
                        <a:rPr sz="1200" spc="-25" dirty="0">
                          <a:latin typeface="Calibri"/>
                          <a:cs typeface="Calibri"/>
                        </a:rPr>
                        <a:t>the </a:t>
                      </a:r>
                      <a:r>
                        <a:rPr sz="1200" dirty="0">
                          <a:latin typeface="Calibri"/>
                          <a:cs typeface="Calibri"/>
                        </a:rPr>
                        <a:t>OOPM</a:t>
                      </a:r>
                      <a:r>
                        <a:rPr sz="1200" spc="65" dirty="0">
                          <a:latin typeface="Calibri"/>
                          <a:cs typeface="Calibri"/>
                        </a:rPr>
                        <a:t> </a:t>
                      </a:r>
                      <a:r>
                        <a:rPr sz="1200" dirty="0">
                          <a:latin typeface="Calibri"/>
                          <a:cs typeface="Calibri"/>
                        </a:rPr>
                        <a:t>-</a:t>
                      </a:r>
                      <a:r>
                        <a:rPr sz="1200" spc="90" dirty="0">
                          <a:latin typeface="Calibri"/>
                          <a:cs typeface="Calibri"/>
                        </a:rPr>
                        <a:t> </a:t>
                      </a:r>
                      <a:r>
                        <a:rPr sz="1200" dirty="0">
                          <a:latin typeface="Calibri"/>
                          <a:cs typeface="Calibri"/>
                        </a:rPr>
                        <a:t>meaning</a:t>
                      </a:r>
                      <a:r>
                        <a:rPr sz="1200" spc="114" dirty="0">
                          <a:latin typeface="Calibri"/>
                          <a:cs typeface="Calibri"/>
                        </a:rPr>
                        <a:t> </a:t>
                      </a:r>
                      <a:r>
                        <a:rPr sz="1200" dirty="0">
                          <a:latin typeface="Calibri"/>
                          <a:cs typeface="Calibri"/>
                        </a:rPr>
                        <a:t>no</a:t>
                      </a:r>
                      <a:r>
                        <a:rPr sz="1200" spc="80" dirty="0">
                          <a:latin typeface="Calibri"/>
                          <a:cs typeface="Calibri"/>
                        </a:rPr>
                        <a:t> </a:t>
                      </a:r>
                      <a:r>
                        <a:rPr sz="1200" spc="-10" dirty="0">
                          <a:latin typeface="Calibri"/>
                          <a:cs typeface="Calibri"/>
                        </a:rPr>
                        <a:t>single </a:t>
                      </a:r>
                      <a:r>
                        <a:rPr sz="1200" spc="10" dirty="0">
                          <a:latin typeface="Calibri"/>
                          <a:cs typeface="Calibri"/>
                        </a:rPr>
                        <a:t>individual</a:t>
                      </a:r>
                      <a:r>
                        <a:rPr sz="1200" spc="60" dirty="0">
                          <a:latin typeface="Calibri"/>
                          <a:cs typeface="Calibri"/>
                        </a:rPr>
                        <a:t> </a:t>
                      </a:r>
                      <a:r>
                        <a:rPr sz="1200" spc="10" dirty="0">
                          <a:latin typeface="Calibri"/>
                          <a:cs typeface="Calibri"/>
                        </a:rPr>
                        <a:t>on</a:t>
                      </a:r>
                      <a:r>
                        <a:rPr sz="1200" spc="40" dirty="0">
                          <a:latin typeface="Calibri"/>
                          <a:cs typeface="Calibri"/>
                        </a:rPr>
                        <a:t> </a:t>
                      </a:r>
                      <a:r>
                        <a:rPr sz="1200" spc="55" dirty="0">
                          <a:latin typeface="Calibri"/>
                          <a:cs typeface="Calibri"/>
                        </a:rPr>
                        <a:t>a</a:t>
                      </a:r>
                      <a:r>
                        <a:rPr sz="1200" spc="45" dirty="0">
                          <a:latin typeface="Calibri"/>
                          <a:cs typeface="Calibri"/>
                        </a:rPr>
                        <a:t> </a:t>
                      </a:r>
                      <a:r>
                        <a:rPr sz="1200" spc="10" dirty="0">
                          <a:latin typeface="Calibri"/>
                          <a:cs typeface="Calibri"/>
                        </a:rPr>
                        <a:t>family</a:t>
                      </a:r>
                      <a:r>
                        <a:rPr sz="1200" spc="40" dirty="0">
                          <a:latin typeface="Calibri"/>
                          <a:cs typeface="Calibri"/>
                        </a:rPr>
                        <a:t> </a:t>
                      </a:r>
                      <a:r>
                        <a:rPr sz="1200" spc="10" dirty="0">
                          <a:latin typeface="Calibri"/>
                          <a:cs typeface="Calibri"/>
                        </a:rPr>
                        <a:t>plan</a:t>
                      </a:r>
                      <a:r>
                        <a:rPr sz="1200" spc="60" dirty="0">
                          <a:latin typeface="Calibri"/>
                          <a:cs typeface="Calibri"/>
                        </a:rPr>
                        <a:t> </a:t>
                      </a:r>
                      <a:r>
                        <a:rPr sz="1200" spc="10" dirty="0">
                          <a:latin typeface="Calibri"/>
                          <a:cs typeface="Calibri"/>
                        </a:rPr>
                        <a:t>will</a:t>
                      </a:r>
                      <a:r>
                        <a:rPr sz="1200" spc="50" dirty="0">
                          <a:latin typeface="Calibri"/>
                          <a:cs typeface="Calibri"/>
                        </a:rPr>
                        <a:t> </a:t>
                      </a:r>
                      <a:r>
                        <a:rPr sz="1200" spc="-20" dirty="0">
                          <a:latin typeface="Calibri"/>
                          <a:cs typeface="Calibri"/>
                        </a:rPr>
                        <a:t>have </a:t>
                      </a:r>
                      <a:r>
                        <a:rPr sz="1200" dirty="0">
                          <a:latin typeface="Calibri"/>
                          <a:cs typeface="Calibri"/>
                        </a:rPr>
                        <a:t>to</a:t>
                      </a:r>
                      <a:r>
                        <a:rPr sz="1200" spc="60" dirty="0">
                          <a:latin typeface="Calibri"/>
                          <a:cs typeface="Calibri"/>
                        </a:rPr>
                        <a:t> </a:t>
                      </a:r>
                      <a:r>
                        <a:rPr sz="1200" dirty="0">
                          <a:latin typeface="Calibri"/>
                          <a:cs typeface="Calibri"/>
                        </a:rPr>
                        <a:t>pay</a:t>
                      </a:r>
                      <a:r>
                        <a:rPr sz="1200" spc="60" dirty="0">
                          <a:latin typeface="Calibri"/>
                          <a:cs typeface="Calibri"/>
                        </a:rPr>
                        <a:t> </a:t>
                      </a:r>
                      <a:r>
                        <a:rPr sz="1200" dirty="0">
                          <a:latin typeface="Calibri"/>
                          <a:cs typeface="Calibri"/>
                        </a:rPr>
                        <a:t>more</a:t>
                      </a:r>
                      <a:r>
                        <a:rPr sz="1200" spc="65" dirty="0">
                          <a:latin typeface="Calibri"/>
                          <a:cs typeface="Calibri"/>
                        </a:rPr>
                        <a:t> </a:t>
                      </a:r>
                      <a:r>
                        <a:rPr sz="1200" dirty="0">
                          <a:latin typeface="Calibri"/>
                          <a:cs typeface="Calibri"/>
                        </a:rPr>
                        <a:t>then</a:t>
                      </a:r>
                      <a:r>
                        <a:rPr sz="1200" spc="80" dirty="0">
                          <a:latin typeface="Calibri"/>
                          <a:cs typeface="Calibri"/>
                        </a:rPr>
                        <a:t> </a:t>
                      </a:r>
                      <a:r>
                        <a:rPr sz="1200" dirty="0">
                          <a:latin typeface="Calibri"/>
                          <a:cs typeface="Calibri"/>
                        </a:rPr>
                        <a:t>this</a:t>
                      </a:r>
                      <a:r>
                        <a:rPr sz="1200" spc="75" dirty="0">
                          <a:latin typeface="Calibri"/>
                          <a:cs typeface="Calibri"/>
                        </a:rPr>
                        <a:t> </a:t>
                      </a:r>
                      <a:r>
                        <a:rPr sz="1200" dirty="0">
                          <a:latin typeface="Calibri"/>
                          <a:cs typeface="Calibri"/>
                        </a:rPr>
                        <a:t>amount</a:t>
                      </a:r>
                      <a:r>
                        <a:rPr sz="1200" spc="95" dirty="0">
                          <a:latin typeface="Calibri"/>
                          <a:cs typeface="Calibri"/>
                        </a:rPr>
                        <a:t> </a:t>
                      </a:r>
                      <a:r>
                        <a:rPr sz="1200" spc="-25" dirty="0">
                          <a:latin typeface="Calibri"/>
                          <a:cs typeface="Calibri"/>
                        </a:rPr>
                        <a:t>for </a:t>
                      </a:r>
                      <a:r>
                        <a:rPr sz="1200" spc="20" dirty="0">
                          <a:latin typeface="Calibri"/>
                          <a:cs typeface="Calibri"/>
                        </a:rPr>
                        <a:t>eligible</a:t>
                      </a:r>
                      <a:r>
                        <a:rPr sz="1200" spc="60" dirty="0">
                          <a:latin typeface="Calibri"/>
                          <a:cs typeface="Calibri"/>
                        </a:rPr>
                        <a:t> </a:t>
                      </a:r>
                      <a:r>
                        <a:rPr sz="1200" spc="20" dirty="0">
                          <a:latin typeface="Calibri"/>
                          <a:cs typeface="Calibri"/>
                        </a:rPr>
                        <a:t>in-</a:t>
                      </a:r>
                      <a:r>
                        <a:rPr sz="1200" spc="10" dirty="0">
                          <a:latin typeface="Calibri"/>
                          <a:cs typeface="Calibri"/>
                        </a:rPr>
                        <a:t>network</a:t>
                      </a:r>
                      <a:r>
                        <a:rPr sz="1200" spc="70" dirty="0">
                          <a:latin typeface="Calibri"/>
                          <a:cs typeface="Calibri"/>
                        </a:rPr>
                        <a:t> </a:t>
                      </a:r>
                      <a:r>
                        <a:rPr sz="1200" spc="20" dirty="0">
                          <a:latin typeface="Calibri"/>
                          <a:cs typeface="Calibri"/>
                        </a:rPr>
                        <a:t>services</a:t>
                      </a:r>
                      <a:r>
                        <a:rPr sz="1200" spc="50" dirty="0">
                          <a:latin typeface="Calibri"/>
                          <a:cs typeface="Calibri"/>
                        </a:rPr>
                        <a:t> </a:t>
                      </a:r>
                      <a:r>
                        <a:rPr sz="1200" spc="20" dirty="0">
                          <a:latin typeface="Calibri"/>
                          <a:cs typeface="Calibri"/>
                        </a:rPr>
                        <a:t>in</a:t>
                      </a:r>
                      <a:r>
                        <a:rPr sz="1200" spc="35" dirty="0">
                          <a:latin typeface="Calibri"/>
                          <a:cs typeface="Calibri"/>
                        </a:rPr>
                        <a:t> </a:t>
                      </a:r>
                      <a:r>
                        <a:rPr sz="1200" spc="-25" dirty="0">
                          <a:latin typeface="Calibri"/>
                          <a:cs typeface="Calibri"/>
                        </a:rPr>
                        <a:t>the </a:t>
                      </a:r>
                      <a:r>
                        <a:rPr sz="1200" dirty="0">
                          <a:latin typeface="Calibri"/>
                          <a:cs typeface="Calibri"/>
                        </a:rPr>
                        <a:t>plan</a:t>
                      </a:r>
                      <a:r>
                        <a:rPr sz="1200" spc="135" dirty="0">
                          <a:latin typeface="Calibri"/>
                          <a:cs typeface="Calibri"/>
                        </a:rPr>
                        <a:t> </a:t>
                      </a:r>
                      <a:r>
                        <a:rPr sz="1200" spc="-10" dirty="0">
                          <a:latin typeface="Calibri"/>
                          <a:cs typeface="Calibri"/>
                        </a:rPr>
                        <a:t>year.</a:t>
                      </a:r>
                      <a:endParaRPr sz="1200" dirty="0">
                        <a:latin typeface="Calibri"/>
                        <a:cs typeface="Calibri"/>
                      </a:endParaRPr>
                    </a:p>
                  </a:txBody>
                  <a:tcPr marL="0" marR="0" marT="24130" marB="0">
                    <a:lnT w="12700">
                      <a:solidFill>
                        <a:srgbClr val="000000"/>
                      </a:solidFill>
                      <a:prstDash val="solid"/>
                    </a:lnT>
                  </a:tcPr>
                </a:tc>
                <a:extLst>
                  <a:ext uri="{0D108BD9-81ED-4DB2-BD59-A6C34878D82A}">
                    <a16:rowId xmlns:a16="http://schemas.microsoft.com/office/drawing/2014/main" val="10007"/>
                  </a:ext>
                </a:extLst>
              </a:tr>
            </a:tbl>
          </a:graphicData>
        </a:graphic>
      </p:graphicFrame>
      <p:sp>
        <p:nvSpPr>
          <p:cNvPr id="5" name="object 5"/>
          <p:cNvSpPr/>
          <p:nvPr/>
        </p:nvSpPr>
        <p:spPr>
          <a:xfrm>
            <a:off x="794842" y="5465617"/>
            <a:ext cx="415290" cy="378460"/>
          </a:xfrm>
          <a:custGeom>
            <a:avLst/>
            <a:gdLst/>
            <a:ahLst/>
            <a:cxnLst/>
            <a:rect l="l" t="t" r="r" b="b"/>
            <a:pathLst>
              <a:path w="415290" h="378460">
                <a:moveTo>
                  <a:pt x="331761" y="378323"/>
                </a:moveTo>
                <a:lnTo>
                  <a:pt x="248836" y="293513"/>
                </a:lnTo>
                <a:lnTo>
                  <a:pt x="20380" y="293513"/>
                </a:lnTo>
                <a:lnTo>
                  <a:pt x="12390" y="291824"/>
                </a:lnTo>
                <a:lnTo>
                  <a:pt x="5892" y="287356"/>
                </a:lnTo>
                <a:lnTo>
                  <a:pt x="1543" y="280777"/>
                </a:lnTo>
                <a:lnTo>
                  <a:pt x="115" y="273354"/>
                </a:lnTo>
                <a:lnTo>
                  <a:pt x="0" y="20758"/>
                </a:lnTo>
                <a:lnTo>
                  <a:pt x="1593" y="13144"/>
                </a:lnTo>
                <a:lnTo>
                  <a:pt x="1683" y="12713"/>
                </a:lnTo>
                <a:lnTo>
                  <a:pt x="6135" y="6138"/>
                </a:lnTo>
                <a:lnTo>
                  <a:pt x="12706" y="1684"/>
                </a:lnTo>
                <a:lnTo>
                  <a:pt x="20746" y="0"/>
                </a:lnTo>
                <a:lnTo>
                  <a:pt x="393970" y="0"/>
                </a:lnTo>
                <a:lnTo>
                  <a:pt x="401679" y="1684"/>
                </a:lnTo>
                <a:lnTo>
                  <a:pt x="401989" y="1684"/>
                </a:lnTo>
                <a:lnTo>
                  <a:pt x="408751" y="6392"/>
                </a:lnTo>
                <a:lnTo>
                  <a:pt x="413167" y="13144"/>
                </a:lnTo>
                <a:lnTo>
                  <a:pt x="414604" y="20758"/>
                </a:lnTo>
                <a:lnTo>
                  <a:pt x="414717" y="48897"/>
                </a:lnTo>
                <a:lnTo>
                  <a:pt x="194041" y="48897"/>
                </a:lnTo>
                <a:lnTo>
                  <a:pt x="194041" y="175351"/>
                </a:lnTo>
                <a:lnTo>
                  <a:pt x="414717" y="175351"/>
                </a:lnTo>
                <a:lnTo>
                  <a:pt x="414717" y="193300"/>
                </a:lnTo>
                <a:lnTo>
                  <a:pt x="207453" y="193300"/>
                </a:lnTo>
                <a:lnTo>
                  <a:pt x="198762" y="195060"/>
                </a:lnTo>
                <a:lnTo>
                  <a:pt x="191617" y="199865"/>
                </a:lnTo>
                <a:lnTo>
                  <a:pt x="186807" y="206995"/>
                </a:lnTo>
                <a:lnTo>
                  <a:pt x="185043" y="215725"/>
                </a:lnTo>
                <a:lnTo>
                  <a:pt x="186791" y="224397"/>
                </a:lnTo>
                <a:lnTo>
                  <a:pt x="191550" y="231505"/>
                </a:lnTo>
                <a:lnTo>
                  <a:pt x="198637" y="236334"/>
                </a:lnTo>
                <a:lnTo>
                  <a:pt x="198398" y="236334"/>
                </a:lnTo>
                <a:lnTo>
                  <a:pt x="207465" y="238162"/>
                </a:lnTo>
                <a:lnTo>
                  <a:pt x="414717" y="238162"/>
                </a:lnTo>
                <a:lnTo>
                  <a:pt x="414717" y="273354"/>
                </a:lnTo>
                <a:lnTo>
                  <a:pt x="413034" y="281398"/>
                </a:lnTo>
                <a:lnTo>
                  <a:pt x="408581" y="287973"/>
                </a:lnTo>
                <a:lnTo>
                  <a:pt x="402010" y="292427"/>
                </a:lnTo>
                <a:lnTo>
                  <a:pt x="393970" y="294112"/>
                </a:lnTo>
                <a:lnTo>
                  <a:pt x="331761" y="294112"/>
                </a:lnTo>
                <a:lnTo>
                  <a:pt x="331761" y="378323"/>
                </a:lnTo>
                <a:close/>
              </a:path>
              <a:path w="415290" h="378460">
                <a:moveTo>
                  <a:pt x="414717" y="175351"/>
                </a:moveTo>
                <a:lnTo>
                  <a:pt x="220938" y="175351"/>
                </a:lnTo>
                <a:lnTo>
                  <a:pt x="220938" y="48897"/>
                </a:lnTo>
                <a:lnTo>
                  <a:pt x="414717" y="48897"/>
                </a:lnTo>
                <a:lnTo>
                  <a:pt x="414717" y="175351"/>
                </a:lnTo>
                <a:close/>
              </a:path>
              <a:path w="415290" h="378460">
                <a:moveTo>
                  <a:pt x="414717" y="238162"/>
                </a:moveTo>
                <a:lnTo>
                  <a:pt x="207886" y="238162"/>
                </a:lnTo>
                <a:lnTo>
                  <a:pt x="216513" y="236334"/>
                </a:lnTo>
                <a:lnTo>
                  <a:pt x="223524" y="231505"/>
                </a:lnTo>
                <a:lnTo>
                  <a:pt x="228215" y="224397"/>
                </a:lnTo>
                <a:lnTo>
                  <a:pt x="229877" y="215725"/>
                </a:lnTo>
                <a:lnTo>
                  <a:pt x="228112" y="206995"/>
                </a:lnTo>
                <a:lnTo>
                  <a:pt x="223306" y="199865"/>
                </a:lnTo>
                <a:lnTo>
                  <a:pt x="216179" y="195060"/>
                </a:lnTo>
                <a:lnTo>
                  <a:pt x="207453" y="193300"/>
                </a:lnTo>
                <a:lnTo>
                  <a:pt x="414717" y="193300"/>
                </a:lnTo>
                <a:lnTo>
                  <a:pt x="414717" y="238162"/>
                </a:lnTo>
                <a:close/>
              </a:path>
            </a:pathLst>
          </a:custGeom>
          <a:solidFill>
            <a:srgbClr val="000000"/>
          </a:solid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5</a:t>
            </a:fld>
            <a:endParaRPr sz="10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C146-C69E-2128-C0D8-0DD647CD20F5}"/>
              </a:ext>
            </a:extLst>
          </p:cNvPr>
          <p:cNvSpPr>
            <a:spLocks noGrp="1"/>
          </p:cNvSpPr>
          <p:nvPr>
            <p:ph type="title"/>
          </p:nvPr>
        </p:nvSpPr>
        <p:spPr>
          <a:xfrm>
            <a:off x="609600" y="365126"/>
            <a:ext cx="10744200" cy="882650"/>
          </a:xfrm>
        </p:spPr>
        <p:txBody>
          <a:bodyPr>
            <a:normAutofit/>
          </a:bodyPr>
          <a:lstStyle/>
          <a:p>
            <a:pPr>
              <a:lnSpc>
                <a:spcPct val="100000"/>
              </a:lnSpc>
            </a:pPr>
            <a:r>
              <a:rPr lang="en-US" dirty="0">
                <a:solidFill>
                  <a:schemeClr val="accent3"/>
                </a:solidFill>
              </a:rPr>
              <a:t>2027 HSA Plan</a:t>
            </a:r>
          </a:p>
        </p:txBody>
      </p:sp>
      <p:sp>
        <p:nvSpPr>
          <p:cNvPr id="3" name="Text Placeholder 2">
            <a:extLst>
              <a:ext uri="{FF2B5EF4-FFF2-40B4-BE49-F238E27FC236}">
                <a16:creationId xmlns:a16="http://schemas.microsoft.com/office/drawing/2014/main" id="{8D2E2D91-23A9-6295-7D9A-45CCAA99917B}"/>
              </a:ext>
            </a:extLst>
          </p:cNvPr>
          <p:cNvSpPr>
            <a:spLocks noGrp="1"/>
          </p:cNvSpPr>
          <p:nvPr>
            <p:ph type="body" sz="quarter" idx="11"/>
          </p:nvPr>
        </p:nvSpPr>
        <p:spPr>
          <a:xfrm>
            <a:off x="609600" y="1247776"/>
            <a:ext cx="10972801" cy="5079999"/>
          </a:xfrm>
        </p:spPr>
        <p:txBody>
          <a:bodyPr>
            <a:normAutofit/>
          </a:bodyPr>
          <a:lstStyle/>
          <a:p>
            <a:pPr marL="457200" lvl="2">
              <a:spcBef>
                <a:spcPts val="600"/>
              </a:spcBef>
              <a:spcAft>
                <a:spcPts val="600"/>
              </a:spcAft>
            </a:pPr>
            <a:endParaRPr lang="en-US" sz="1800" dirty="0">
              <a:latin typeface="+mn-lt"/>
              <a:cs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6CB15295-BDE1-46DE-7A4D-F8AFD46C1A2E}"/>
              </a:ext>
            </a:extLst>
          </p:cNvPr>
          <p:cNvSpPr>
            <a:spLocks noGrp="1"/>
          </p:cNvSpPr>
          <p:nvPr>
            <p:ph type="body" sz="quarter" idx="12"/>
          </p:nvPr>
        </p:nvSpPr>
        <p:spPr/>
        <p:txBody>
          <a:bodyPr/>
          <a:lstStyle/>
          <a:p>
            <a:endParaRPr lang="en-US"/>
          </a:p>
        </p:txBody>
      </p:sp>
      <p:pic>
        <p:nvPicPr>
          <p:cNvPr id="7" name="Picture 6">
            <a:extLst>
              <a:ext uri="{FF2B5EF4-FFF2-40B4-BE49-F238E27FC236}">
                <a16:creationId xmlns:a16="http://schemas.microsoft.com/office/drawing/2014/main" id="{B2208B28-F1F9-9E59-800A-0424EFAFB1A5}"/>
              </a:ext>
            </a:extLst>
          </p:cNvPr>
          <p:cNvPicPr>
            <a:picLocks noChangeAspect="1"/>
          </p:cNvPicPr>
          <p:nvPr/>
        </p:nvPicPr>
        <p:blipFill>
          <a:blip r:embed="rId2"/>
          <a:stretch>
            <a:fillRect/>
          </a:stretch>
        </p:blipFill>
        <p:spPr>
          <a:xfrm>
            <a:off x="572063" y="1503363"/>
            <a:ext cx="11105410" cy="3983037"/>
          </a:xfrm>
          <a:prstGeom prst="rect">
            <a:avLst/>
          </a:prstGeom>
        </p:spPr>
      </p:pic>
    </p:spTree>
    <p:extLst>
      <p:ext uri="{BB962C8B-B14F-4D97-AF65-F5344CB8AC3E}">
        <p14:creationId xmlns:p14="http://schemas.microsoft.com/office/powerpoint/2010/main" val="2948190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C146-C69E-2128-C0D8-0DD647CD20F5}"/>
              </a:ext>
            </a:extLst>
          </p:cNvPr>
          <p:cNvSpPr>
            <a:spLocks noGrp="1"/>
          </p:cNvSpPr>
          <p:nvPr>
            <p:ph type="title"/>
          </p:nvPr>
        </p:nvSpPr>
        <p:spPr>
          <a:xfrm>
            <a:off x="609600" y="365126"/>
            <a:ext cx="10744200" cy="882650"/>
          </a:xfrm>
        </p:spPr>
        <p:txBody>
          <a:bodyPr>
            <a:normAutofit/>
          </a:bodyPr>
          <a:lstStyle/>
          <a:p>
            <a:pPr>
              <a:lnSpc>
                <a:spcPct val="100000"/>
              </a:lnSpc>
            </a:pPr>
            <a:r>
              <a:rPr lang="en-US" dirty="0">
                <a:solidFill>
                  <a:schemeClr val="accent4"/>
                </a:solidFill>
              </a:rPr>
              <a:t>2027 </a:t>
            </a:r>
            <a:r>
              <a:rPr lang="en-US" b="1" i="0" dirty="0">
                <a:solidFill>
                  <a:schemeClr val="accent4"/>
                </a:solidFill>
                <a:effectLst/>
                <a:highlight>
                  <a:srgbClr val="FFFFFF"/>
                </a:highlight>
                <a:latin typeface="Helvetica Neue"/>
              </a:rPr>
              <a:t>HSA Plus Plan </a:t>
            </a:r>
            <a:endParaRPr lang="en-US" dirty="0">
              <a:solidFill>
                <a:schemeClr val="accent4"/>
              </a:solidFill>
            </a:endParaRPr>
          </a:p>
        </p:txBody>
      </p:sp>
      <p:sp>
        <p:nvSpPr>
          <p:cNvPr id="3" name="Text Placeholder 2">
            <a:extLst>
              <a:ext uri="{FF2B5EF4-FFF2-40B4-BE49-F238E27FC236}">
                <a16:creationId xmlns:a16="http://schemas.microsoft.com/office/drawing/2014/main" id="{8D2E2D91-23A9-6295-7D9A-45CCAA99917B}"/>
              </a:ext>
            </a:extLst>
          </p:cNvPr>
          <p:cNvSpPr>
            <a:spLocks noGrp="1"/>
          </p:cNvSpPr>
          <p:nvPr>
            <p:ph type="body" sz="quarter" idx="11"/>
          </p:nvPr>
        </p:nvSpPr>
        <p:spPr>
          <a:xfrm>
            <a:off x="609600" y="1412875"/>
            <a:ext cx="10972801" cy="5079999"/>
          </a:xfrm>
        </p:spPr>
        <p:txBody>
          <a:bodyPr>
            <a:normAutofit/>
          </a:bodyPr>
          <a:lstStyle/>
          <a:p>
            <a:pPr marL="457200" lvl="2">
              <a:spcBef>
                <a:spcPts val="600"/>
              </a:spcBef>
              <a:spcAft>
                <a:spcPts val="600"/>
              </a:spcAft>
            </a:pPr>
            <a:endParaRPr lang="en-US" sz="1800" dirty="0">
              <a:latin typeface="+mn-lt"/>
              <a:cs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6CB15295-BDE1-46DE-7A4D-F8AFD46C1A2E}"/>
              </a:ext>
            </a:extLst>
          </p:cNvPr>
          <p:cNvSpPr>
            <a:spLocks noGrp="1"/>
          </p:cNvSpPr>
          <p:nvPr>
            <p:ph type="body" sz="quarter" idx="12"/>
          </p:nvPr>
        </p:nvSpPr>
        <p:spPr/>
        <p:txBody>
          <a:bodyPr/>
          <a:lstStyle/>
          <a:p>
            <a:endParaRPr lang="en-US"/>
          </a:p>
        </p:txBody>
      </p:sp>
      <p:sp>
        <p:nvSpPr>
          <p:cNvPr id="8" name="TextBox 7">
            <a:extLst>
              <a:ext uri="{FF2B5EF4-FFF2-40B4-BE49-F238E27FC236}">
                <a16:creationId xmlns:a16="http://schemas.microsoft.com/office/drawing/2014/main" id="{8EDF23B9-B9D5-C69C-A6F4-00D400809E06}"/>
              </a:ext>
            </a:extLst>
          </p:cNvPr>
          <p:cNvSpPr txBox="1"/>
          <p:nvPr/>
        </p:nvSpPr>
        <p:spPr>
          <a:xfrm>
            <a:off x="504825" y="5791200"/>
            <a:ext cx="1003935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highlight>
                  <a:srgbClr val="FFFFFF"/>
                </a:highlight>
                <a:uLnTx/>
                <a:uFillTx/>
                <a:latin typeface="Helvetica Neue"/>
                <a:ea typeface="+mn-ea"/>
                <a:cs typeface="+mn-cs"/>
              </a:rPr>
              <a:t>If you elect the HSA Plus Plan, Cummins will contribute $600 for Employee only coverage and $1,200 for all other coverage levels. If you are not eligible to contribute to an HSA, Cummins will contribute to a Health Reimbursement Arrangement (HRA) instead.</a:t>
            </a:r>
            <a:endParaRPr kumimoji="0" lang="en-US" sz="1400" b="0" i="1" u="none" strike="noStrike" kern="1200" cap="none" spc="0" normalizeH="0" baseline="0" noProof="0" dirty="0">
              <a:ln>
                <a:noFill/>
              </a:ln>
              <a:solidFill>
                <a:srgbClr val="C0000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8245679E-32C5-1645-E01E-C59711151056}"/>
              </a:ext>
            </a:extLst>
          </p:cNvPr>
          <p:cNvPicPr>
            <a:picLocks noChangeAspect="1"/>
          </p:cNvPicPr>
          <p:nvPr/>
        </p:nvPicPr>
        <p:blipFill>
          <a:blip r:embed="rId2"/>
          <a:stretch>
            <a:fillRect/>
          </a:stretch>
        </p:blipFill>
        <p:spPr>
          <a:xfrm>
            <a:off x="838200" y="1210640"/>
            <a:ext cx="10515600" cy="4436719"/>
          </a:xfrm>
          <a:prstGeom prst="rect">
            <a:avLst/>
          </a:prstGeom>
        </p:spPr>
      </p:pic>
    </p:spTree>
    <p:extLst>
      <p:ext uri="{BB962C8B-B14F-4D97-AF65-F5344CB8AC3E}">
        <p14:creationId xmlns:p14="http://schemas.microsoft.com/office/powerpoint/2010/main" val="1194649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5C146-C69E-2128-C0D8-0DD647CD20F5}"/>
              </a:ext>
            </a:extLst>
          </p:cNvPr>
          <p:cNvSpPr>
            <a:spLocks noGrp="1"/>
          </p:cNvSpPr>
          <p:nvPr>
            <p:ph type="title"/>
          </p:nvPr>
        </p:nvSpPr>
        <p:spPr>
          <a:xfrm>
            <a:off x="609600" y="365126"/>
            <a:ext cx="10744200" cy="882650"/>
          </a:xfrm>
        </p:spPr>
        <p:txBody>
          <a:bodyPr>
            <a:normAutofit/>
          </a:bodyPr>
          <a:lstStyle/>
          <a:p>
            <a:pPr>
              <a:lnSpc>
                <a:spcPct val="100000"/>
              </a:lnSpc>
            </a:pPr>
            <a:r>
              <a:rPr lang="en-US" dirty="0">
                <a:solidFill>
                  <a:schemeClr val="accent2"/>
                </a:solidFill>
              </a:rPr>
              <a:t>2027 </a:t>
            </a:r>
            <a:r>
              <a:rPr lang="en-US" b="1" i="0" dirty="0">
                <a:solidFill>
                  <a:schemeClr val="accent2"/>
                </a:solidFill>
                <a:effectLst/>
                <a:highlight>
                  <a:srgbClr val="FFFFFF"/>
                </a:highlight>
                <a:latin typeface="Helvetica Neue"/>
              </a:rPr>
              <a:t>PPO Plan</a:t>
            </a:r>
            <a:endParaRPr lang="en-US" dirty="0">
              <a:solidFill>
                <a:schemeClr val="accent2"/>
              </a:solidFill>
            </a:endParaRPr>
          </a:p>
        </p:txBody>
      </p:sp>
      <p:sp>
        <p:nvSpPr>
          <p:cNvPr id="3" name="Text Placeholder 2">
            <a:extLst>
              <a:ext uri="{FF2B5EF4-FFF2-40B4-BE49-F238E27FC236}">
                <a16:creationId xmlns:a16="http://schemas.microsoft.com/office/drawing/2014/main" id="{8D2E2D91-23A9-6295-7D9A-45CCAA99917B}"/>
              </a:ext>
            </a:extLst>
          </p:cNvPr>
          <p:cNvSpPr>
            <a:spLocks noGrp="1"/>
          </p:cNvSpPr>
          <p:nvPr>
            <p:ph type="body" sz="quarter" idx="11"/>
          </p:nvPr>
        </p:nvSpPr>
        <p:spPr>
          <a:xfrm>
            <a:off x="609600" y="1412875"/>
            <a:ext cx="10972801" cy="5079999"/>
          </a:xfrm>
        </p:spPr>
        <p:txBody>
          <a:bodyPr>
            <a:normAutofit/>
          </a:bodyPr>
          <a:lstStyle/>
          <a:p>
            <a:pPr marL="457200" lvl="2">
              <a:spcBef>
                <a:spcPts val="600"/>
              </a:spcBef>
              <a:spcAft>
                <a:spcPts val="600"/>
              </a:spcAft>
            </a:pPr>
            <a:endParaRPr lang="en-US" sz="1800" dirty="0">
              <a:latin typeface="+mn-lt"/>
              <a:cs typeface="Times New Roman" panose="02020603050405020304" pitchFamily="18" charset="0"/>
            </a:endParaRPr>
          </a:p>
          <a:p>
            <a:endParaRPr lang="en-US" dirty="0"/>
          </a:p>
        </p:txBody>
      </p:sp>
      <p:sp>
        <p:nvSpPr>
          <p:cNvPr id="4" name="Text Placeholder 3">
            <a:extLst>
              <a:ext uri="{FF2B5EF4-FFF2-40B4-BE49-F238E27FC236}">
                <a16:creationId xmlns:a16="http://schemas.microsoft.com/office/drawing/2014/main" id="{6CB15295-BDE1-46DE-7A4D-F8AFD46C1A2E}"/>
              </a:ext>
            </a:extLst>
          </p:cNvPr>
          <p:cNvSpPr>
            <a:spLocks noGrp="1"/>
          </p:cNvSpPr>
          <p:nvPr>
            <p:ph type="body" sz="quarter" idx="12"/>
          </p:nvPr>
        </p:nvSpPr>
        <p:spPr/>
        <p:txBody>
          <a:bodyPr/>
          <a:lstStyle/>
          <a:p>
            <a:endParaRPr lang="en-US"/>
          </a:p>
        </p:txBody>
      </p:sp>
      <p:pic>
        <p:nvPicPr>
          <p:cNvPr id="7" name="Picture 6">
            <a:extLst>
              <a:ext uri="{FF2B5EF4-FFF2-40B4-BE49-F238E27FC236}">
                <a16:creationId xmlns:a16="http://schemas.microsoft.com/office/drawing/2014/main" id="{B9AD2945-A6C1-68D7-921F-35A9647C5066}"/>
              </a:ext>
            </a:extLst>
          </p:cNvPr>
          <p:cNvPicPr>
            <a:picLocks noChangeAspect="1"/>
          </p:cNvPicPr>
          <p:nvPr/>
        </p:nvPicPr>
        <p:blipFill>
          <a:blip r:embed="rId2"/>
          <a:stretch>
            <a:fillRect/>
          </a:stretch>
        </p:blipFill>
        <p:spPr>
          <a:xfrm>
            <a:off x="609598" y="1247776"/>
            <a:ext cx="10210801" cy="5132849"/>
          </a:xfrm>
          <a:prstGeom prst="rect">
            <a:avLst/>
          </a:prstGeom>
        </p:spPr>
      </p:pic>
    </p:spTree>
    <p:extLst>
      <p:ext uri="{BB962C8B-B14F-4D97-AF65-F5344CB8AC3E}">
        <p14:creationId xmlns:p14="http://schemas.microsoft.com/office/powerpoint/2010/main" val="556870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4240" y="167627"/>
            <a:ext cx="10232360" cy="535403"/>
          </a:xfrm>
          <a:prstGeom prst="rect">
            <a:avLst/>
          </a:prstGeom>
        </p:spPr>
        <p:txBody>
          <a:bodyPr vert="horz" wrap="square" lIns="0" tIns="12065" rIns="0" bIns="0" rtlCol="0">
            <a:spAutoFit/>
          </a:bodyPr>
          <a:lstStyle/>
          <a:p>
            <a:pPr marL="12700">
              <a:lnSpc>
                <a:spcPct val="100000"/>
              </a:lnSpc>
              <a:spcBef>
                <a:spcPts val="95"/>
              </a:spcBef>
            </a:pPr>
            <a:r>
              <a:rPr spc="80" dirty="0"/>
              <a:t>2027</a:t>
            </a:r>
            <a:r>
              <a:rPr spc="-85" dirty="0"/>
              <a:t> </a:t>
            </a:r>
            <a:r>
              <a:rPr spc="155" dirty="0"/>
              <a:t>Open</a:t>
            </a:r>
            <a:r>
              <a:rPr spc="-40" dirty="0"/>
              <a:t> </a:t>
            </a:r>
            <a:r>
              <a:rPr spc="125" dirty="0"/>
              <a:t>Enrollment</a:t>
            </a:r>
            <a:r>
              <a:rPr lang="en-US" spc="125" dirty="0"/>
              <a:t> – Updates/Changes</a:t>
            </a:r>
            <a:endParaRPr spc="125" dirty="0"/>
          </a:p>
        </p:txBody>
      </p:sp>
      <p:sp>
        <p:nvSpPr>
          <p:cNvPr id="3" name="object 3"/>
          <p:cNvSpPr txBox="1">
            <a:spLocks noGrp="1"/>
          </p:cNvSpPr>
          <p:nvPr>
            <p:ph sz="half" idx="2"/>
          </p:nvPr>
        </p:nvSpPr>
        <p:spPr>
          <a:prstGeom prst="rect">
            <a:avLst/>
          </a:prstGeom>
        </p:spPr>
        <p:txBody>
          <a:bodyPr vert="horz" wrap="square" lIns="0" tIns="48260" rIns="0" bIns="0" rtlCol="0">
            <a:spAutoFit/>
          </a:bodyPr>
          <a:lstStyle/>
          <a:p>
            <a:pPr marL="12700">
              <a:lnSpc>
                <a:spcPct val="100000"/>
              </a:lnSpc>
              <a:spcBef>
                <a:spcPts val="380"/>
              </a:spcBef>
            </a:pPr>
            <a:r>
              <a:rPr spc="70" dirty="0"/>
              <a:t>Medical</a:t>
            </a:r>
          </a:p>
          <a:p>
            <a:pPr marL="12700" marR="13970">
              <a:lnSpc>
                <a:spcPct val="110000"/>
              </a:lnSpc>
              <a:spcBef>
                <a:spcPts val="30"/>
              </a:spcBef>
            </a:pPr>
            <a:r>
              <a:rPr sz="1800" b="0" spc="80" dirty="0">
                <a:latin typeface="Calibri"/>
                <a:cs typeface="Calibri"/>
              </a:rPr>
              <a:t>Company</a:t>
            </a:r>
            <a:r>
              <a:rPr sz="1800" b="0" spc="135" dirty="0">
                <a:latin typeface="Calibri"/>
                <a:cs typeface="Calibri"/>
              </a:rPr>
              <a:t> </a:t>
            </a:r>
            <a:r>
              <a:rPr sz="1800" b="0" spc="60" dirty="0">
                <a:latin typeface="Calibri"/>
                <a:cs typeface="Calibri"/>
              </a:rPr>
              <a:t>and</a:t>
            </a:r>
            <a:r>
              <a:rPr sz="1800" b="0" spc="130" dirty="0">
                <a:latin typeface="Calibri"/>
                <a:cs typeface="Calibri"/>
              </a:rPr>
              <a:t> </a:t>
            </a:r>
            <a:r>
              <a:rPr sz="1800" b="0" dirty="0">
                <a:latin typeface="Calibri"/>
                <a:cs typeface="Calibri"/>
              </a:rPr>
              <a:t>employee</a:t>
            </a:r>
            <a:r>
              <a:rPr sz="1800" b="0" spc="114" dirty="0">
                <a:latin typeface="Calibri"/>
                <a:cs typeface="Calibri"/>
              </a:rPr>
              <a:t> </a:t>
            </a:r>
            <a:r>
              <a:rPr sz="1800" b="0" dirty="0">
                <a:latin typeface="Calibri"/>
                <a:cs typeface="Calibri"/>
              </a:rPr>
              <a:t>contributions</a:t>
            </a:r>
            <a:r>
              <a:rPr sz="1800" b="0" spc="75" dirty="0">
                <a:latin typeface="Calibri"/>
                <a:cs typeface="Calibri"/>
              </a:rPr>
              <a:t> </a:t>
            </a:r>
            <a:r>
              <a:rPr sz="1800" b="0" dirty="0">
                <a:latin typeface="Calibri"/>
                <a:cs typeface="Calibri"/>
              </a:rPr>
              <a:t>for</a:t>
            </a:r>
            <a:r>
              <a:rPr sz="1800" b="0" spc="130" dirty="0">
                <a:latin typeface="Calibri"/>
                <a:cs typeface="Calibri"/>
              </a:rPr>
              <a:t> </a:t>
            </a:r>
            <a:r>
              <a:rPr sz="1800" b="0" spc="-20" dirty="0">
                <a:latin typeface="Calibri"/>
                <a:cs typeface="Calibri"/>
              </a:rPr>
              <a:t>2027 </a:t>
            </a:r>
            <a:r>
              <a:rPr sz="1800" b="0" dirty="0">
                <a:latin typeface="Calibri"/>
                <a:cs typeface="Calibri"/>
              </a:rPr>
              <a:t>reflect</a:t>
            </a:r>
            <a:r>
              <a:rPr sz="1800" b="0" spc="110" dirty="0">
                <a:latin typeface="Calibri"/>
                <a:cs typeface="Calibri"/>
              </a:rPr>
              <a:t> </a:t>
            </a:r>
            <a:r>
              <a:rPr sz="1800" b="0" dirty="0">
                <a:latin typeface="Calibri"/>
                <a:cs typeface="Calibri"/>
              </a:rPr>
              <a:t>rising</a:t>
            </a:r>
            <a:r>
              <a:rPr sz="1800" b="0" spc="75" dirty="0">
                <a:latin typeface="Calibri"/>
                <a:cs typeface="Calibri"/>
              </a:rPr>
              <a:t> </a:t>
            </a:r>
            <a:r>
              <a:rPr sz="1800" b="0" spc="45" dirty="0">
                <a:latin typeface="Calibri"/>
                <a:cs typeface="Calibri"/>
              </a:rPr>
              <a:t>healthcare</a:t>
            </a:r>
            <a:r>
              <a:rPr sz="1800" b="0" spc="100" dirty="0">
                <a:latin typeface="Calibri"/>
                <a:cs typeface="Calibri"/>
              </a:rPr>
              <a:t> </a:t>
            </a:r>
            <a:r>
              <a:rPr sz="1800" b="0" spc="75" dirty="0">
                <a:latin typeface="Calibri"/>
                <a:cs typeface="Calibri"/>
              </a:rPr>
              <a:t>costs.</a:t>
            </a:r>
            <a:endParaRPr sz="1800" dirty="0">
              <a:latin typeface="Calibri"/>
              <a:cs typeface="Calibri"/>
            </a:endParaRPr>
          </a:p>
          <a:p>
            <a:pPr>
              <a:lnSpc>
                <a:spcPct val="100000"/>
              </a:lnSpc>
              <a:spcBef>
                <a:spcPts val="385"/>
              </a:spcBef>
            </a:pPr>
            <a:endParaRPr sz="1800" dirty="0">
              <a:latin typeface="Calibri"/>
              <a:cs typeface="Calibri"/>
            </a:endParaRPr>
          </a:p>
          <a:p>
            <a:pPr marL="12700">
              <a:lnSpc>
                <a:spcPct val="100000"/>
              </a:lnSpc>
            </a:pPr>
            <a:r>
              <a:rPr spc="45" dirty="0"/>
              <a:t>Infertility</a:t>
            </a:r>
            <a:r>
              <a:rPr spc="-30" dirty="0"/>
              <a:t> </a:t>
            </a:r>
            <a:r>
              <a:rPr spc="75" dirty="0"/>
              <a:t>benefits</a:t>
            </a:r>
          </a:p>
          <a:p>
            <a:pPr marL="12700">
              <a:lnSpc>
                <a:spcPct val="100000"/>
              </a:lnSpc>
              <a:spcBef>
                <a:spcPts val="250"/>
              </a:spcBef>
            </a:pPr>
            <a:r>
              <a:rPr sz="1800" b="0" dirty="0">
                <a:latin typeface="Calibri"/>
                <a:cs typeface="Calibri"/>
              </a:rPr>
              <a:t>Lifetime</a:t>
            </a:r>
            <a:r>
              <a:rPr sz="1800" b="0" spc="25" dirty="0">
                <a:latin typeface="Calibri"/>
                <a:cs typeface="Calibri"/>
              </a:rPr>
              <a:t> </a:t>
            </a:r>
            <a:r>
              <a:rPr sz="1800" b="0" spc="60" dirty="0">
                <a:latin typeface="Calibri"/>
                <a:cs typeface="Calibri"/>
              </a:rPr>
              <a:t>maximum</a:t>
            </a:r>
            <a:r>
              <a:rPr sz="1800" b="0" spc="50" dirty="0">
                <a:latin typeface="Calibri"/>
                <a:cs typeface="Calibri"/>
              </a:rPr>
              <a:t> increasing</a:t>
            </a:r>
            <a:r>
              <a:rPr sz="1800" b="0" spc="5" dirty="0">
                <a:latin typeface="Calibri"/>
                <a:cs typeface="Calibri"/>
              </a:rPr>
              <a:t> </a:t>
            </a:r>
            <a:r>
              <a:rPr sz="1800" b="0" dirty="0">
                <a:latin typeface="Calibri"/>
                <a:cs typeface="Calibri"/>
              </a:rPr>
              <a:t>to</a:t>
            </a:r>
            <a:r>
              <a:rPr sz="1800" b="0" spc="35" dirty="0">
                <a:latin typeface="Calibri"/>
                <a:cs typeface="Calibri"/>
              </a:rPr>
              <a:t> </a:t>
            </a:r>
            <a:r>
              <a:rPr sz="1800" b="0" spc="-10" dirty="0">
                <a:latin typeface="Calibri"/>
                <a:cs typeface="Calibri"/>
              </a:rPr>
              <a:t>$40,000.</a:t>
            </a:r>
            <a:endParaRPr sz="1800" dirty="0">
              <a:latin typeface="Calibri"/>
              <a:cs typeface="Calibri"/>
            </a:endParaRPr>
          </a:p>
          <a:p>
            <a:pPr>
              <a:lnSpc>
                <a:spcPct val="100000"/>
              </a:lnSpc>
              <a:spcBef>
                <a:spcPts val="385"/>
              </a:spcBef>
            </a:pPr>
            <a:endParaRPr sz="1800" dirty="0">
              <a:latin typeface="Calibri"/>
              <a:cs typeface="Calibri"/>
            </a:endParaRPr>
          </a:p>
          <a:p>
            <a:pPr marL="12700">
              <a:lnSpc>
                <a:spcPct val="100000"/>
              </a:lnSpc>
            </a:pPr>
            <a:r>
              <a:rPr spc="90" dirty="0"/>
              <a:t>Prescriptions</a:t>
            </a:r>
          </a:p>
          <a:p>
            <a:pPr marL="12700">
              <a:lnSpc>
                <a:spcPct val="100000"/>
              </a:lnSpc>
              <a:spcBef>
                <a:spcPts val="250"/>
              </a:spcBef>
            </a:pPr>
            <a:r>
              <a:rPr sz="1800" b="0" spc="70" dirty="0">
                <a:latin typeface="Calibri"/>
                <a:cs typeface="Calibri"/>
              </a:rPr>
              <a:t>Pharmacy</a:t>
            </a:r>
            <a:r>
              <a:rPr sz="1800" b="0" spc="-10" dirty="0">
                <a:latin typeface="Calibri"/>
                <a:cs typeface="Calibri"/>
              </a:rPr>
              <a:t> </a:t>
            </a:r>
            <a:r>
              <a:rPr sz="1800" b="0" dirty="0">
                <a:latin typeface="Calibri"/>
                <a:cs typeface="Calibri"/>
              </a:rPr>
              <a:t>benefit </a:t>
            </a:r>
            <a:r>
              <a:rPr sz="1800" b="0" spc="45" dirty="0">
                <a:latin typeface="Calibri"/>
                <a:cs typeface="Calibri"/>
              </a:rPr>
              <a:t>manager</a:t>
            </a:r>
            <a:r>
              <a:rPr sz="1800" b="0" spc="5" dirty="0">
                <a:latin typeface="Calibri"/>
                <a:cs typeface="Calibri"/>
              </a:rPr>
              <a:t> </a:t>
            </a:r>
            <a:r>
              <a:rPr sz="1800" b="0" spc="50" dirty="0">
                <a:latin typeface="Calibri"/>
                <a:cs typeface="Calibri"/>
              </a:rPr>
              <a:t>changing</a:t>
            </a:r>
            <a:r>
              <a:rPr sz="1800" b="0" spc="-20" dirty="0">
                <a:latin typeface="Calibri"/>
                <a:cs typeface="Calibri"/>
              </a:rPr>
              <a:t> </a:t>
            </a:r>
            <a:r>
              <a:rPr sz="1800" b="0" dirty="0">
                <a:latin typeface="Calibri"/>
                <a:cs typeface="Calibri"/>
              </a:rPr>
              <a:t>to</a:t>
            </a:r>
            <a:r>
              <a:rPr sz="1800" b="0" spc="20" dirty="0">
                <a:latin typeface="Calibri"/>
                <a:cs typeface="Calibri"/>
              </a:rPr>
              <a:t> </a:t>
            </a:r>
            <a:r>
              <a:rPr sz="1800" b="0" dirty="0">
                <a:latin typeface="Calibri"/>
                <a:cs typeface="Calibri"/>
              </a:rPr>
              <a:t>Judi</a:t>
            </a:r>
            <a:r>
              <a:rPr sz="1800" b="0" spc="-5" dirty="0">
                <a:latin typeface="Calibri"/>
                <a:cs typeface="Calibri"/>
              </a:rPr>
              <a:t> </a:t>
            </a:r>
            <a:r>
              <a:rPr sz="1800" b="0" spc="35" dirty="0">
                <a:latin typeface="Calibri"/>
                <a:cs typeface="Calibri"/>
              </a:rPr>
              <a:t>Rx.</a:t>
            </a:r>
            <a:endParaRPr sz="1800" dirty="0">
              <a:latin typeface="Calibri"/>
              <a:cs typeface="Calibri"/>
            </a:endParaRPr>
          </a:p>
          <a:p>
            <a:pPr>
              <a:lnSpc>
                <a:spcPct val="100000"/>
              </a:lnSpc>
              <a:spcBef>
                <a:spcPts val="385"/>
              </a:spcBef>
            </a:pPr>
            <a:endParaRPr sz="1800" dirty="0">
              <a:latin typeface="Calibri"/>
              <a:cs typeface="Calibri"/>
            </a:endParaRPr>
          </a:p>
          <a:p>
            <a:pPr marL="12700">
              <a:lnSpc>
                <a:spcPct val="100000"/>
              </a:lnSpc>
            </a:pPr>
            <a:r>
              <a:rPr spc="80" dirty="0"/>
              <a:t>Dental</a:t>
            </a:r>
          </a:p>
          <a:p>
            <a:pPr marL="12700" marR="137160">
              <a:lnSpc>
                <a:spcPct val="110000"/>
              </a:lnSpc>
              <a:spcBef>
                <a:spcPts val="35"/>
              </a:spcBef>
            </a:pPr>
            <a:r>
              <a:rPr sz="1800" b="0" dirty="0">
                <a:latin typeface="Calibri"/>
                <a:cs typeface="Calibri"/>
              </a:rPr>
              <a:t>Annual</a:t>
            </a:r>
            <a:r>
              <a:rPr sz="1800" b="0" spc="-25" dirty="0">
                <a:latin typeface="Calibri"/>
                <a:cs typeface="Calibri"/>
              </a:rPr>
              <a:t> </a:t>
            </a:r>
            <a:r>
              <a:rPr sz="1800" b="0" spc="60" dirty="0">
                <a:latin typeface="Calibri"/>
                <a:cs typeface="Calibri"/>
              </a:rPr>
              <a:t>maximum</a:t>
            </a:r>
            <a:r>
              <a:rPr sz="1800" b="0" spc="30" dirty="0">
                <a:latin typeface="Calibri"/>
                <a:cs typeface="Calibri"/>
              </a:rPr>
              <a:t> </a:t>
            </a:r>
            <a:r>
              <a:rPr sz="1800" b="0" spc="55" dirty="0">
                <a:latin typeface="Calibri"/>
                <a:cs typeface="Calibri"/>
              </a:rPr>
              <a:t>increasing</a:t>
            </a:r>
            <a:r>
              <a:rPr sz="1800" b="0" spc="-15" dirty="0">
                <a:latin typeface="Calibri"/>
                <a:cs typeface="Calibri"/>
              </a:rPr>
              <a:t> </a:t>
            </a:r>
            <a:r>
              <a:rPr sz="1800" b="0" dirty="0">
                <a:latin typeface="Calibri"/>
                <a:cs typeface="Calibri"/>
              </a:rPr>
              <a:t>to</a:t>
            </a:r>
            <a:r>
              <a:rPr sz="1800" b="0" spc="10" dirty="0">
                <a:latin typeface="Calibri"/>
                <a:cs typeface="Calibri"/>
              </a:rPr>
              <a:t> </a:t>
            </a:r>
            <a:r>
              <a:rPr sz="1800" b="0" spc="45" dirty="0">
                <a:latin typeface="Calibri"/>
                <a:cs typeface="Calibri"/>
              </a:rPr>
              <a:t>$2,500,</a:t>
            </a:r>
            <a:r>
              <a:rPr sz="1800" b="0" spc="30" dirty="0">
                <a:latin typeface="Calibri"/>
                <a:cs typeface="Calibri"/>
              </a:rPr>
              <a:t> </a:t>
            </a:r>
            <a:r>
              <a:rPr sz="1800" b="0" spc="-20" dirty="0">
                <a:latin typeface="Calibri"/>
                <a:cs typeface="Calibri"/>
              </a:rPr>
              <a:t>with </a:t>
            </a:r>
            <a:r>
              <a:rPr sz="1800" b="0" dirty="0">
                <a:latin typeface="Calibri"/>
                <a:cs typeface="Calibri"/>
              </a:rPr>
              <a:t>orthodontic</a:t>
            </a:r>
            <a:r>
              <a:rPr sz="1800" b="0" spc="90" dirty="0">
                <a:latin typeface="Calibri"/>
                <a:cs typeface="Calibri"/>
              </a:rPr>
              <a:t> </a:t>
            </a:r>
            <a:r>
              <a:rPr sz="1800" b="0" dirty="0">
                <a:latin typeface="Calibri"/>
                <a:cs typeface="Calibri"/>
              </a:rPr>
              <a:t>coverage</a:t>
            </a:r>
            <a:r>
              <a:rPr sz="1800" b="0" spc="75" dirty="0">
                <a:latin typeface="Calibri"/>
                <a:cs typeface="Calibri"/>
              </a:rPr>
              <a:t> </a:t>
            </a:r>
            <a:r>
              <a:rPr sz="1800" b="0" dirty="0">
                <a:latin typeface="Calibri"/>
                <a:cs typeface="Calibri"/>
              </a:rPr>
              <a:t>for</a:t>
            </a:r>
            <a:r>
              <a:rPr sz="1800" b="0" spc="85" dirty="0">
                <a:latin typeface="Calibri"/>
                <a:cs typeface="Calibri"/>
              </a:rPr>
              <a:t> </a:t>
            </a:r>
            <a:r>
              <a:rPr sz="1800" b="0" spc="55" dirty="0">
                <a:latin typeface="Calibri"/>
                <a:cs typeface="Calibri"/>
              </a:rPr>
              <a:t>employees</a:t>
            </a:r>
            <a:r>
              <a:rPr sz="1800" b="0" spc="95" dirty="0">
                <a:latin typeface="Calibri"/>
                <a:cs typeface="Calibri"/>
              </a:rPr>
              <a:t> </a:t>
            </a:r>
            <a:r>
              <a:rPr sz="1800" b="0" spc="-10" dirty="0">
                <a:latin typeface="Calibri"/>
                <a:cs typeface="Calibri"/>
              </a:rPr>
              <a:t>extended </a:t>
            </a:r>
            <a:r>
              <a:rPr sz="1800" b="0" dirty="0">
                <a:latin typeface="Calibri"/>
                <a:cs typeface="Calibri"/>
              </a:rPr>
              <a:t>from</a:t>
            </a:r>
            <a:r>
              <a:rPr sz="1800" b="0" spc="15" dirty="0">
                <a:latin typeface="Calibri"/>
                <a:cs typeface="Calibri"/>
              </a:rPr>
              <a:t> </a:t>
            </a:r>
            <a:r>
              <a:rPr sz="1800" b="0" dirty="0">
                <a:latin typeface="Calibri"/>
                <a:cs typeface="Calibri"/>
              </a:rPr>
              <a:t>age</a:t>
            </a:r>
            <a:r>
              <a:rPr sz="1800" b="0" spc="50" dirty="0">
                <a:latin typeface="Calibri"/>
                <a:cs typeface="Calibri"/>
              </a:rPr>
              <a:t> </a:t>
            </a:r>
            <a:r>
              <a:rPr sz="1800" b="0" dirty="0">
                <a:latin typeface="Calibri"/>
                <a:cs typeface="Calibri"/>
              </a:rPr>
              <a:t>23</a:t>
            </a:r>
            <a:r>
              <a:rPr sz="1800" b="0" spc="30" dirty="0">
                <a:latin typeface="Calibri"/>
                <a:cs typeface="Calibri"/>
              </a:rPr>
              <a:t> </a:t>
            </a:r>
            <a:r>
              <a:rPr sz="1800" b="0" dirty="0">
                <a:latin typeface="Calibri"/>
                <a:cs typeface="Calibri"/>
              </a:rPr>
              <a:t>to</a:t>
            </a:r>
            <a:r>
              <a:rPr sz="1800" b="0" spc="50" dirty="0">
                <a:latin typeface="Calibri"/>
                <a:cs typeface="Calibri"/>
              </a:rPr>
              <a:t> </a:t>
            </a:r>
            <a:r>
              <a:rPr sz="1800" b="0" dirty="0">
                <a:latin typeface="Calibri"/>
                <a:cs typeface="Calibri"/>
              </a:rPr>
              <a:t>age</a:t>
            </a:r>
            <a:r>
              <a:rPr sz="1800" b="0" spc="50" dirty="0">
                <a:latin typeface="Calibri"/>
                <a:cs typeface="Calibri"/>
              </a:rPr>
              <a:t> </a:t>
            </a:r>
            <a:r>
              <a:rPr sz="1800" b="0" spc="-25" dirty="0">
                <a:latin typeface="Calibri"/>
                <a:cs typeface="Calibri"/>
              </a:rPr>
              <a:t>26.</a:t>
            </a:r>
            <a:endParaRPr sz="1800" dirty="0">
              <a:latin typeface="Calibri"/>
              <a:cs typeface="Calibri"/>
            </a:endParaRPr>
          </a:p>
        </p:txBody>
      </p:sp>
      <p:grpSp>
        <p:nvGrpSpPr>
          <p:cNvPr id="4" name="object 4"/>
          <p:cNvGrpSpPr/>
          <p:nvPr/>
        </p:nvGrpSpPr>
        <p:grpSpPr>
          <a:xfrm>
            <a:off x="634745" y="1687894"/>
            <a:ext cx="218440" cy="5173345"/>
            <a:chOff x="634745" y="1687894"/>
            <a:chExt cx="218440" cy="5173345"/>
          </a:xfrm>
        </p:grpSpPr>
        <p:sp>
          <p:nvSpPr>
            <p:cNvPr id="5" name="object 5"/>
            <p:cNvSpPr/>
            <p:nvPr/>
          </p:nvSpPr>
          <p:spPr>
            <a:xfrm>
              <a:off x="734758" y="1886629"/>
              <a:ext cx="19050" cy="4971415"/>
            </a:xfrm>
            <a:custGeom>
              <a:avLst/>
              <a:gdLst/>
              <a:ahLst/>
              <a:cxnLst/>
              <a:rect l="l" t="t" r="r" b="b"/>
              <a:pathLst>
                <a:path w="19050" h="4971415">
                  <a:moveTo>
                    <a:pt x="18602" y="0"/>
                  </a:moveTo>
                  <a:lnTo>
                    <a:pt x="0" y="4971370"/>
                  </a:lnTo>
                </a:path>
              </a:pathLst>
            </a:custGeom>
            <a:ln w="6350">
              <a:solidFill>
                <a:srgbClr val="5E5E5E"/>
              </a:solidFill>
            </a:ln>
          </p:spPr>
          <p:txBody>
            <a:bodyPr wrap="square" lIns="0" tIns="0" rIns="0" bIns="0" rtlCol="0"/>
            <a:lstStyle/>
            <a:p>
              <a:endParaRPr/>
            </a:p>
          </p:txBody>
        </p:sp>
        <p:pic>
          <p:nvPicPr>
            <p:cNvPr id="6" name="object 6"/>
            <p:cNvPicPr/>
            <p:nvPr/>
          </p:nvPicPr>
          <p:blipFill>
            <a:blip r:embed="rId2" cstate="print"/>
            <a:stretch>
              <a:fillRect/>
            </a:stretch>
          </p:blipFill>
          <p:spPr>
            <a:xfrm>
              <a:off x="634745" y="2818898"/>
              <a:ext cx="198742" cy="198729"/>
            </a:xfrm>
            <a:prstGeom prst="rect">
              <a:avLst/>
            </a:prstGeom>
          </p:spPr>
        </p:pic>
        <p:pic>
          <p:nvPicPr>
            <p:cNvPr id="7" name="object 7"/>
            <p:cNvPicPr/>
            <p:nvPr/>
          </p:nvPicPr>
          <p:blipFill>
            <a:blip r:embed="rId3" cstate="print"/>
            <a:stretch>
              <a:fillRect/>
            </a:stretch>
          </p:blipFill>
          <p:spPr>
            <a:xfrm>
              <a:off x="653989" y="3663810"/>
              <a:ext cx="198742" cy="198729"/>
            </a:xfrm>
            <a:prstGeom prst="rect">
              <a:avLst/>
            </a:prstGeom>
          </p:spPr>
        </p:pic>
        <p:pic>
          <p:nvPicPr>
            <p:cNvPr id="8" name="object 8"/>
            <p:cNvPicPr/>
            <p:nvPr/>
          </p:nvPicPr>
          <p:blipFill>
            <a:blip r:embed="rId4" cstate="print"/>
            <a:stretch>
              <a:fillRect/>
            </a:stretch>
          </p:blipFill>
          <p:spPr>
            <a:xfrm>
              <a:off x="653991" y="1687894"/>
              <a:ext cx="198742" cy="198729"/>
            </a:xfrm>
            <a:prstGeom prst="rect">
              <a:avLst/>
            </a:prstGeom>
          </p:spPr>
        </p:pic>
        <p:pic>
          <p:nvPicPr>
            <p:cNvPr id="9" name="object 9"/>
            <p:cNvPicPr/>
            <p:nvPr/>
          </p:nvPicPr>
          <p:blipFill>
            <a:blip r:embed="rId5" cstate="print"/>
            <a:stretch>
              <a:fillRect/>
            </a:stretch>
          </p:blipFill>
          <p:spPr>
            <a:xfrm>
              <a:off x="653989" y="4508722"/>
              <a:ext cx="198742" cy="198729"/>
            </a:xfrm>
            <a:prstGeom prst="rect">
              <a:avLst/>
            </a:prstGeom>
          </p:spPr>
        </p:pic>
      </p:grpSp>
      <p:sp>
        <p:nvSpPr>
          <p:cNvPr id="10" name="object 10"/>
          <p:cNvSpPr txBox="1">
            <a:spLocks noGrp="1"/>
          </p:cNvSpPr>
          <p:nvPr>
            <p:ph sz="half" idx="3"/>
          </p:nvPr>
        </p:nvSpPr>
        <p:spPr>
          <a:prstGeom prst="rect">
            <a:avLst/>
          </a:prstGeom>
        </p:spPr>
        <p:txBody>
          <a:bodyPr vert="horz" wrap="square" lIns="0" tIns="48260" rIns="0" bIns="0" rtlCol="0">
            <a:spAutoFit/>
          </a:bodyPr>
          <a:lstStyle/>
          <a:p>
            <a:pPr marL="12700">
              <a:lnSpc>
                <a:spcPct val="100000"/>
              </a:lnSpc>
              <a:spcBef>
                <a:spcPts val="380"/>
              </a:spcBef>
            </a:pPr>
            <a:r>
              <a:rPr spc="70" dirty="0"/>
              <a:t>Vision</a:t>
            </a:r>
          </a:p>
          <a:p>
            <a:pPr marL="12700">
              <a:lnSpc>
                <a:spcPct val="100000"/>
              </a:lnSpc>
              <a:spcBef>
                <a:spcPts val="245"/>
              </a:spcBef>
            </a:pPr>
            <a:r>
              <a:rPr sz="1800" b="0" spc="20" dirty="0">
                <a:latin typeface="Calibri"/>
                <a:cs typeface="Calibri"/>
              </a:rPr>
              <a:t>Frame/contact</a:t>
            </a:r>
            <a:r>
              <a:rPr sz="1800" b="0" spc="30" dirty="0">
                <a:latin typeface="Calibri"/>
                <a:cs typeface="Calibri"/>
              </a:rPr>
              <a:t> </a:t>
            </a:r>
            <a:r>
              <a:rPr sz="1800" b="0" spc="60" dirty="0">
                <a:latin typeface="Calibri"/>
                <a:cs typeface="Calibri"/>
              </a:rPr>
              <a:t>allowance</a:t>
            </a:r>
            <a:r>
              <a:rPr sz="1800" b="0" spc="-25" dirty="0">
                <a:latin typeface="Calibri"/>
                <a:cs typeface="Calibri"/>
              </a:rPr>
              <a:t> </a:t>
            </a:r>
            <a:r>
              <a:rPr sz="1800" b="0" spc="55" dirty="0">
                <a:latin typeface="Calibri"/>
                <a:cs typeface="Calibri"/>
              </a:rPr>
              <a:t>increasing</a:t>
            </a:r>
            <a:r>
              <a:rPr sz="1800" b="0" spc="-15" dirty="0">
                <a:latin typeface="Calibri"/>
                <a:cs typeface="Calibri"/>
              </a:rPr>
              <a:t> </a:t>
            </a:r>
            <a:r>
              <a:rPr sz="1800" b="0" spc="20" dirty="0">
                <a:latin typeface="Calibri"/>
                <a:cs typeface="Calibri"/>
              </a:rPr>
              <a:t>to</a:t>
            </a:r>
            <a:r>
              <a:rPr sz="1800" b="0" spc="10" dirty="0">
                <a:latin typeface="Calibri"/>
                <a:cs typeface="Calibri"/>
              </a:rPr>
              <a:t> </a:t>
            </a:r>
            <a:r>
              <a:rPr sz="1800" b="0" spc="-10" dirty="0">
                <a:latin typeface="Calibri"/>
                <a:cs typeface="Calibri"/>
              </a:rPr>
              <a:t>$200.</a:t>
            </a:r>
            <a:endParaRPr sz="1800">
              <a:latin typeface="Calibri"/>
              <a:cs typeface="Calibri"/>
            </a:endParaRPr>
          </a:p>
          <a:p>
            <a:pPr>
              <a:lnSpc>
                <a:spcPct val="100000"/>
              </a:lnSpc>
              <a:spcBef>
                <a:spcPts val="650"/>
              </a:spcBef>
            </a:pPr>
            <a:endParaRPr sz="1800">
              <a:latin typeface="Calibri"/>
              <a:cs typeface="Calibri"/>
            </a:endParaRPr>
          </a:p>
          <a:p>
            <a:pPr marL="12700">
              <a:lnSpc>
                <a:spcPct val="100000"/>
              </a:lnSpc>
            </a:pPr>
            <a:r>
              <a:rPr spc="80" dirty="0"/>
              <a:t>Life</a:t>
            </a:r>
            <a:r>
              <a:rPr spc="-40" dirty="0"/>
              <a:t> </a:t>
            </a:r>
            <a:r>
              <a:rPr spc="90" dirty="0"/>
              <a:t>insurance</a:t>
            </a:r>
          </a:p>
          <a:p>
            <a:pPr marL="12700" marR="5080">
              <a:lnSpc>
                <a:spcPct val="110000"/>
              </a:lnSpc>
              <a:spcBef>
                <a:spcPts val="35"/>
              </a:spcBef>
            </a:pPr>
            <a:r>
              <a:rPr sz="1800" b="0" dirty="0">
                <a:latin typeface="Calibri"/>
                <a:cs typeface="Calibri"/>
              </a:rPr>
              <a:t>3x</a:t>
            </a:r>
            <a:r>
              <a:rPr sz="1800" b="0" spc="35" dirty="0">
                <a:latin typeface="Calibri"/>
                <a:cs typeface="Calibri"/>
              </a:rPr>
              <a:t> </a:t>
            </a:r>
            <a:r>
              <a:rPr sz="1800" b="0" spc="60" dirty="0">
                <a:latin typeface="Calibri"/>
                <a:cs typeface="Calibri"/>
              </a:rPr>
              <a:t>annual</a:t>
            </a:r>
            <a:r>
              <a:rPr sz="1800" b="0" spc="-5" dirty="0">
                <a:latin typeface="Calibri"/>
                <a:cs typeface="Calibri"/>
              </a:rPr>
              <a:t> </a:t>
            </a:r>
            <a:r>
              <a:rPr sz="1800" b="0" spc="90" dirty="0">
                <a:latin typeface="Calibri"/>
                <a:cs typeface="Calibri"/>
              </a:rPr>
              <a:t>base</a:t>
            </a:r>
            <a:r>
              <a:rPr sz="1800" b="0" spc="40" dirty="0">
                <a:latin typeface="Calibri"/>
                <a:cs typeface="Calibri"/>
              </a:rPr>
              <a:t> </a:t>
            </a:r>
            <a:r>
              <a:rPr sz="1800" b="0" spc="60" dirty="0">
                <a:latin typeface="Calibri"/>
                <a:cs typeface="Calibri"/>
              </a:rPr>
              <a:t>salary</a:t>
            </a:r>
            <a:r>
              <a:rPr sz="1800" b="0" spc="35" dirty="0">
                <a:latin typeface="Calibri"/>
                <a:cs typeface="Calibri"/>
              </a:rPr>
              <a:t> </a:t>
            </a:r>
            <a:r>
              <a:rPr sz="1800" b="0" dirty="0">
                <a:latin typeface="Calibri"/>
                <a:cs typeface="Calibri"/>
              </a:rPr>
              <a:t>coverage</a:t>
            </a:r>
            <a:r>
              <a:rPr sz="1800" b="0" spc="-5" dirty="0">
                <a:latin typeface="Calibri"/>
                <a:cs typeface="Calibri"/>
              </a:rPr>
              <a:t> </a:t>
            </a:r>
            <a:r>
              <a:rPr sz="1800" b="0" dirty="0">
                <a:latin typeface="Calibri"/>
                <a:cs typeface="Calibri"/>
              </a:rPr>
              <a:t>now</a:t>
            </a:r>
            <a:r>
              <a:rPr sz="1800" b="0" spc="10" dirty="0">
                <a:latin typeface="Calibri"/>
                <a:cs typeface="Calibri"/>
              </a:rPr>
              <a:t> </a:t>
            </a:r>
            <a:r>
              <a:rPr sz="1800" b="0" spc="40" dirty="0">
                <a:latin typeface="Calibri"/>
                <a:cs typeface="Calibri"/>
              </a:rPr>
              <a:t>available </a:t>
            </a:r>
            <a:r>
              <a:rPr sz="1800" b="0" spc="50" dirty="0">
                <a:latin typeface="Calibri"/>
                <a:cs typeface="Calibri"/>
              </a:rPr>
              <a:t>up</a:t>
            </a:r>
            <a:r>
              <a:rPr sz="1800" b="0" spc="30" dirty="0">
                <a:latin typeface="Calibri"/>
                <a:cs typeface="Calibri"/>
              </a:rPr>
              <a:t> </a:t>
            </a:r>
            <a:r>
              <a:rPr sz="1800" b="0" spc="10" dirty="0">
                <a:latin typeface="Calibri"/>
                <a:cs typeface="Calibri"/>
              </a:rPr>
              <a:t>to</a:t>
            </a:r>
            <a:r>
              <a:rPr sz="1800" b="0" spc="55" dirty="0">
                <a:latin typeface="Calibri"/>
                <a:cs typeface="Calibri"/>
              </a:rPr>
              <a:t> </a:t>
            </a:r>
            <a:r>
              <a:rPr sz="1800" b="0" spc="10" dirty="0">
                <a:latin typeface="Calibri"/>
                <a:cs typeface="Calibri"/>
              </a:rPr>
              <a:t>$600,000,</a:t>
            </a:r>
            <a:r>
              <a:rPr sz="1800" b="0" spc="55" dirty="0">
                <a:latin typeface="Calibri"/>
                <a:cs typeface="Calibri"/>
              </a:rPr>
              <a:t> </a:t>
            </a:r>
            <a:r>
              <a:rPr sz="1800" b="0" spc="10" dirty="0">
                <a:latin typeface="Calibri"/>
                <a:cs typeface="Calibri"/>
              </a:rPr>
              <a:t>allowing</a:t>
            </a:r>
            <a:r>
              <a:rPr sz="1800" b="0" spc="-5" dirty="0">
                <a:latin typeface="Calibri"/>
                <a:cs typeface="Calibri"/>
              </a:rPr>
              <a:t> </a:t>
            </a:r>
            <a:r>
              <a:rPr sz="1800" b="0" spc="60" dirty="0">
                <a:latin typeface="Calibri"/>
                <a:cs typeface="Calibri"/>
              </a:rPr>
              <a:t>an</a:t>
            </a:r>
            <a:r>
              <a:rPr sz="1800" b="0" spc="40" dirty="0">
                <a:latin typeface="Calibri"/>
                <a:cs typeface="Calibri"/>
              </a:rPr>
              <a:t> </a:t>
            </a:r>
            <a:r>
              <a:rPr sz="1800" b="0" spc="65" dirty="0">
                <a:latin typeface="Calibri"/>
                <a:cs typeface="Calibri"/>
              </a:rPr>
              <a:t>increase</a:t>
            </a:r>
            <a:r>
              <a:rPr sz="1800" b="0" spc="25" dirty="0">
                <a:latin typeface="Calibri"/>
                <a:cs typeface="Calibri"/>
              </a:rPr>
              <a:t> </a:t>
            </a:r>
            <a:r>
              <a:rPr sz="1800" b="0" spc="-25" dirty="0">
                <a:latin typeface="Calibri"/>
                <a:cs typeface="Calibri"/>
              </a:rPr>
              <a:t>in </a:t>
            </a:r>
            <a:r>
              <a:rPr sz="1800" b="0" spc="10" dirty="0">
                <a:latin typeface="Calibri"/>
                <a:cs typeface="Calibri"/>
              </a:rPr>
              <a:t>coverage</a:t>
            </a:r>
            <a:r>
              <a:rPr sz="1800" b="0" spc="20" dirty="0">
                <a:latin typeface="Calibri"/>
                <a:cs typeface="Calibri"/>
              </a:rPr>
              <a:t> </a:t>
            </a:r>
            <a:r>
              <a:rPr sz="1800" b="0" spc="10" dirty="0">
                <a:latin typeface="Calibri"/>
                <a:cs typeface="Calibri"/>
              </a:rPr>
              <a:t>without</a:t>
            </a:r>
            <a:r>
              <a:rPr sz="1800" b="0" spc="45" dirty="0">
                <a:latin typeface="Calibri"/>
                <a:cs typeface="Calibri"/>
              </a:rPr>
              <a:t> </a:t>
            </a:r>
            <a:r>
              <a:rPr sz="1800" b="0" spc="55" dirty="0">
                <a:latin typeface="Calibri"/>
                <a:cs typeface="Calibri"/>
              </a:rPr>
              <a:t>Evidence</a:t>
            </a:r>
            <a:r>
              <a:rPr sz="1800" b="0" spc="50" dirty="0">
                <a:latin typeface="Calibri"/>
                <a:cs typeface="Calibri"/>
              </a:rPr>
              <a:t> </a:t>
            </a:r>
            <a:r>
              <a:rPr sz="1800" b="0" spc="10" dirty="0">
                <a:latin typeface="Calibri"/>
                <a:cs typeface="Calibri"/>
              </a:rPr>
              <a:t>of</a:t>
            </a:r>
            <a:r>
              <a:rPr sz="1800" b="0" spc="55" dirty="0">
                <a:latin typeface="Calibri"/>
                <a:cs typeface="Calibri"/>
              </a:rPr>
              <a:t> </a:t>
            </a:r>
            <a:r>
              <a:rPr sz="1800" b="0" spc="10" dirty="0">
                <a:latin typeface="Calibri"/>
                <a:cs typeface="Calibri"/>
              </a:rPr>
              <a:t>Insurability</a:t>
            </a:r>
            <a:r>
              <a:rPr sz="1800" b="0" spc="25" dirty="0">
                <a:latin typeface="Calibri"/>
                <a:cs typeface="Calibri"/>
              </a:rPr>
              <a:t> </a:t>
            </a:r>
            <a:r>
              <a:rPr sz="1800" b="0" spc="-10" dirty="0">
                <a:latin typeface="Calibri"/>
                <a:cs typeface="Calibri"/>
              </a:rPr>
              <a:t>(EOI).</a:t>
            </a:r>
            <a:endParaRPr sz="1800">
              <a:latin typeface="Calibri"/>
              <a:cs typeface="Calibri"/>
            </a:endParaRPr>
          </a:p>
          <a:p>
            <a:pPr>
              <a:lnSpc>
                <a:spcPct val="100000"/>
              </a:lnSpc>
              <a:spcBef>
                <a:spcPts val="385"/>
              </a:spcBef>
            </a:pPr>
            <a:endParaRPr sz="1800">
              <a:latin typeface="Calibri"/>
              <a:cs typeface="Calibri"/>
            </a:endParaRPr>
          </a:p>
          <a:p>
            <a:pPr marL="12700">
              <a:lnSpc>
                <a:spcPct val="100000"/>
              </a:lnSpc>
            </a:pPr>
            <a:r>
              <a:rPr spc="85" dirty="0"/>
              <a:t>LearnLux</a:t>
            </a:r>
          </a:p>
          <a:p>
            <a:pPr marL="12700" marR="361315">
              <a:lnSpc>
                <a:spcPct val="110000"/>
              </a:lnSpc>
              <a:spcBef>
                <a:spcPts val="30"/>
              </a:spcBef>
            </a:pPr>
            <a:r>
              <a:rPr sz="1800" b="0" dirty="0">
                <a:latin typeface="Calibri"/>
                <a:cs typeface="Calibri"/>
              </a:rPr>
              <a:t>A</a:t>
            </a:r>
            <a:r>
              <a:rPr sz="1800" b="0" spc="85" dirty="0">
                <a:latin typeface="Calibri"/>
                <a:cs typeface="Calibri"/>
              </a:rPr>
              <a:t> </a:t>
            </a:r>
            <a:r>
              <a:rPr sz="1800" b="0" spc="50" dirty="0">
                <a:latin typeface="Calibri"/>
                <a:cs typeface="Calibri"/>
              </a:rPr>
              <a:t>financial</a:t>
            </a:r>
            <a:r>
              <a:rPr sz="1800" b="0" spc="30" dirty="0">
                <a:latin typeface="Calibri"/>
                <a:cs typeface="Calibri"/>
              </a:rPr>
              <a:t> </a:t>
            </a:r>
            <a:r>
              <a:rPr sz="1800" b="0" dirty="0">
                <a:latin typeface="Calibri"/>
                <a:cs typeface="Calibri"/>
              </a:rPr>
              <a:t>wellbeing</a:t>
            </a:r>
            <a:r>
              <a:rPr sz="1800" b="0" spc="70" dirty="0">
                <a:latin typeface="Calibri"/>
                <a:cs typeface="Calibri"/>
              </a:rPr>
              <a:t> </a:t>
            </a:r>
            <a:r>
              <a:rPr sz="1800" b="0" dirty="0">
                <a:latin typeface="Calibri"/>
                <a:cs typeface="Calibri"/>
              </a:rPr>
              <a:t>platform</a:t>
            </a:r>
            <a:r>
              <a:rPr sz="1800" b="0" spc="75" dirty="0">
                <a:latin typeface="Calibri"/>
                <a:cs typeface="Calibri"/>
              </a:rPr>
              <a:t> </a:t>
            </a:r>
            <a:r>
              <a:rPr sz="1800" b="0" dirty="0">
                <a:latin typeface="Calibri"/>
                <a:cs typeface="Calibri"/>
              </a:rPr>
              <a:t>that</a:t>
            </a:r>
            <a:r>
              <a:rPr sz="1800" b="0" spc="80" dirty="0">
                <a:latin typeface="Calibri"/>
                <a:cs typeface="Calibri"/>
              </a:rPr>
              <a:t> </a:t>
            </a:r>
            <a:r>
              <a:rPr sz="1800" b="0" spc="-10" dirty="0">
                <a:latin typeface="Calibri"/>
                <a:cs typeface="Calibri"/>
              </a:rPr>
              <a:t>provides </a:t>
            </a:r>
            <a:r>
              <a:rPr sz="1800" b="0" spc="55" dirty="0">
                <a:latin typeface="Calibri"/>
                <a:cs typeface="Calibri"/>
              </a:rPr>
              <a:t>employees</a:t>
            </a:r>
            <a:r>
              <a:rPr sz="1800" b="0" spc="-40" dirty="0">
                <a:latin typeface="Calibri"/>
                <a:cs typeface="Calibri"/>
              </a:rPr>
              <a:t> </a:t>
            </a:r>
            <a:r>
              <a:rPr sz="1800" b="0" dirty="0">
                <a:latin typeface="Calibri"/>
                <a:cs typeface="Calibri"/>
              </a:rPr>
              <a:t>with</a:t>
            </a:r>
            <a:r>
              <a:rPr sz="1800" b="0" spc="-20" dirty="0">
                <a:latin typeface="Calibri"/>
                <a:cs typeface="Calibri"/>
              </a:rPr>
              <a:t> </a:t>
            </a:r>
            <a:r>
              <a:rPr sz="1800" b="0" spc="45" dirty="0">
                <a:latin typeface="Calibri"/>
                <a:cs typeface="Calibri"/>
              </a:rPr>
              <a:t>personalized</a:t>
            </a:r>
            <a:r>
              <a:rPr sz="1800" b="0" spc="-50" dirty="0">
                <a:latin typeface="Calibri"/>
                <a:cs typeface="Calibri"/>
              </a:rPr>
              <a:t> </a:t>
            </a:r>
            <a:r>
              <a:rPr sz="1800" b="0" spc="40" dirty="0">
                <a:latin typeface="Calibri"/>
                <a:cs typeface="Calibri"/>
              </a:rPr>
              <a:t>financial </a:t>
            </a:r>
            <a:r>
              <a:rPr sz="1800" b="0" spc="50" dirty="0">
                <a:latin typeface="Calibri"/>
                <a:cs typeface="Calibri"/>
              </a:rPr>
              <a:t>education,</a:t>
            </a:r>
            <a:r>
              <a:rPr sz="1800" b="0" spc="40" dirty="0">
                <a:latin typeface="Calibri"/>
                <a:cs typeface="Calibri"/>
              </a:rPr>
              <a:t> </a:t>
            </a:r>
            <a:r>
              <a:rPr sz="1800" b="0" spc="10" dirty="0">
                <a:latin typeface="Calibri"/>
                <a:cs typeface="Calibri"/>
              </a:rPr>
              <a:t>planning</a:t>
            </a:r>
            <a:r>
              <a:rPr sz="1800" b="0" spc="20" dirty="0">
                <a:latin typeface="Calibri"/>
                <a:cs typeface="Calibri"/>
              </a:rPr>
              <a:t> </a:t>
            </a:r>
            <a:r>
              <a:rPr sz="1800" b="0" spc="10" dirty="0">
                <a:latin typeface="Calibri"/>
                <a:cs typeface="Calibri"/>
              </a:rPr>
              <a:t>tools,</a:t>
            </a:r>
            <a:r>
              <a:rPr sz="1800" b="0" spc="55" dirty="0">
                <a:latin typeface="Calibri"/>
                <a:cs typeface="Calibri"/>
              </a:rPr>
              <a:t> </a:t>
            </a:r>
            <a:r>
              <a:rPr sz="1800" b="0" spc="60" dirty="0">
                <a:latin typeface="Calibri"/>
                <a:cs typeface="Calibri"/>
              </a:rPr>
              <a:t>and</a:t>
            </a:r>
            <a:r>
              <a:rPr sz="1800" b="0" spc="55" dirty="0">
                <a:latin typeface="Calibri"/>
                <a:cs typeface="Calibri"/>
              </a:rPr>
              <a:t> </a:t>
            </a:r>
            <a:r>
              <a:rPr sz="1800" b="0" spc="135" dirty="0">
                <a:latin typeface="Calibri"/>
                <a:cs typeface="Calibri"/>
              </a:rPr>
              <a:t>access</a:t>
            </a:r>
            <a:r>
              <a:rPr sz="1800" b="0" spc="55" dirty="0">
                <a:latin typeface="Calibri"/>
                <a:cs typeface="Calibri"/>
              </a:rPr>
              <a:t> </a:t>
            </a:r>
            <a:r>
              <a:rPr sz="1800" b="0" spc="-25" dirty="0">
                <a:latin typeface="Calibri"/>
                <a:cs typeface="Calibri"/>
              </a:rPr>
              <a:t>to </a:t>
            </a:r>
            <a:r>
              <a:rPr sz="1800" b="0" spc="50" dirty="0">
                <a:latin typeface="Calibri"/>
                <a:cs typeface="Calibri"/>
              </a:rPr>
              <a:t>professional</a:t>
            </a:r>
            <a:r>
              <a:rPr sz="1800" b="0" spc="-85" dirty="0">
                <a:latin typeface="Calibri"/>
                <a:cs typeface="Calibri"/>
              </a:rPr>
              <a:t> </a:t>
            </a:r>
            <a:r>
              <a:rPr sz="1800" b="0" spc="55" dirty="0">
                <a:latin typeface="Calibri"/>
                <a:cs typeface="Calibri"/>
              </a:rPr>
              <a:t>financial</a:t>
            </a:r>
            <a:r>
              <a:rPr sz="1800" b="0" spc="-75" dirty="0">
                <a:latin typeface="Calibri"/>
                <a:cs typeface="Calibri"/>
              </a:rPr>
              <a:t> </a:t>
            </a:r>
            <a:r>
              <a:rPr sz="1800" b="0" spc="40" dirty="0">
                <a:latin typeface="Calibri"/>
                <a:cs typeface="Calibri"/>
              </a:rPr>
              <a:t>planners.</a:t>
            </a:r>
            <a:endParaRPr sz="1800">
              <a:latin typeface="Calibri"/>
              <a:cs typeface="Calibri"/>
            </a:endParaRPr>
          </a:p>
        </p:txBody>
      </p:sp>
      <p:grpSp>
        <p:nvGrpSpPr>
          <p:cNvPr id="11" name="object 11"/>
          <p:cNvGrpSpPr/>
          <p:nvPr/>
        </p:nvGrpSpPr>
        <p:grpSpPr>
          <a:xfrm>
            <a:off x="6268721" y="1687894"/>
            <a:ext cx="198755" cy="5170170"/>
            <a:chOff x="6268721" y="1687894"/>
            <a:chExt cx="198755" cy="5170170"/>
          </a:xfrm>
        </p:grpSpPr>
        <p:sp>
          <p:nvSpPr>
            <p:cNvPr id="12" name="object 12"/>
            <p:cNvSpPr/>
            <p:nvPr/>
          </p:nvSpPr>
          <p:spPr>
            <a:xfrm>
              <a:off x="6364917" y="1886629"/>
              <a:ext cx="6350" cy="4971415"/>
            </a:xfrm>
            <a:custGeom>
              <a:avLst/>
              <a:gdLst/>
              <a:ahLst/>
              <a:cxnLst/>
              <a:rect l="l" t="t" r="r" b="b"/>
              <a:pathLst>
                <a:path w="6350" h="4971415">
                  <a:moveTo>
                    <a:pt x="6350" y="0"/>
                  </a:moveTo>
                  <a:lnTo>
                    <a:pt x="0" y="0"/>
                  </a:lnTo>
                  <a:lnTo>
                    <a:pt x="0" y="4971370"/>
                  </a:lnTo>
                  <a:lnTo>
                    <a:pt x="6350" y="4971370"/>
                  </a:lnTo>
                  <a:lnTo>
                    <a:pt x="6350" y="0"/>
                  </a:lnTo>
                  <a:close/>
                </a:path>
              </a:pathLst>
            </a:custGeom>
            <a:solidFill>
              <a:srgbClr val="5E5E5E"/>
            </a:solidFill>
          </p:spPr>
          <p:txBody>
            <a:bodyPr wrap="square" lIns="0" tIns="0" rIns="0" bIns="0" rtlCol="0"/>
            <a:lstStyle/>
            <a:p>
              <a:endParaRPr/>
            </a:p>
          </p:txBody>
        </p:sp>
        <p:pic>
          <p:nvPicPr>
            <p:cNvPr id="13" name="object 13"/>
            <p:cNvPicPr/>
            <p:nvPr/>
          </p:nvPicPr>
          <p:blipFill>
            <a:blip r:embed="rId6" cstate="print"/>
            <a:stretch>
              <a:fillRect/>
            </a:stretch>
          </p:blipFill>
          <p:spPr>
            <a:xfrm>
              <a:off x="6268721" y="2694522"/>
              <a:ext cx="198742" cy="198729"/>
            </a:xfrm>
            <a:prstGeom prst="rect">
              <a:avLst/>
            </a:prstGeom>
          </p:spPr>
        </p:pic>
        <p:pic>
          <p:nvPicPr>
            <p:cNvPr id="14" name="object 14"/>
            <p:cNvPicPr/>
            <p:nvPr/>
          </p:nvPicPr>
          <p:blipFill>
            <a:blip r:embed="rId7" cstate="print"/>
            <a:stretch>
              <a:fillRect/>
            </a:stretch>
          </p:blipFill>
          <p:spPr>
            <a:xfrm>
              <a:off x="6268721" y="4216819"/>
              <a:ext cx="198742" cy="198729"/>
            </a:xfrm>
            <a:prstGeom prst="rect">
              <a:avLst/>
            </a:prstGeom>
          </p:spPr>
        </p:pic>
        <p:pic>
          <p:nvPicPr>
            <p:cNvPr id="15" name="object 15"/>
            <p:cNvPicPr/>
            <p:nvPr/>
          </p:nvPicPr>
          <p:blipFill>
            <a:blip r:embed="rId8" cstate="print"/>
            <a:stretch>
              <a:fillRect/>
            </a:stretch>
          </p:blipFill>
          <p:spPr>
            <a:xfrm>
              <a:off x="6268721" y="1687894"/>
              <a:ext cx="198742" cy="198729"/>
            </a:xfrm>
            <a:prstGeom prst="rect">
              <a:avLst/>
            </a:prstGeom>
          </p:spPr>
        </p:pic>
      </p:grpSp>
      <p:sp>
        <p:nvSpPr>
          <p:cNvPr id="16" name="object 16"/>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9</a:t>
            </a:fld>
            <a:endParaRPr sz="10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75" dirty="0"/>
              <a:t>Pharmacy</a:t>
            </a:r>
            <a:r>
              <a:rPr spc="-25" dirty="0"/>
              <a:t> </a:t>
            </a:r>
            <a:r>
              <a:rPr spc="200" dirty="0"/>
              <a:t>Change</a:t>
            </a:r>
          </a:p>
        </p:txBody>
      </p:sp>
      <p:sp>
        <p:nvSpPr>
          <p:cNvPr id="3" name="object 3"/>
          <p:cNvSpPr/>
          <p:nvPr/>
        </p:nvSpPr>
        <p:spPr>
          <a:xfrm>
            <a:off x="10252798" y="2028546"/>
            <a:ext cx="487680" cy="346710"/>
          </a:xfrm>
          <a:custGeom>
            <a:avLst/>
            <a:gdLst/>
            <a:ahLst/>
            <a:cxnLst/>
            <a:rect l="l" t="t" r="r" b="b"/>
            <a:pathLst>
              <a:path w="487679" h="346710">
                <a:moveTo>
                  <a:pt x="487494" y="346571"/>
                </a:moveTo>
                <a:lnTo>
                  <a:pt x="0" y="346571"/>
                </a:lnTo>
                <a:lnTo>
                  <a:pt x="0" y="0"/>
                </a:lnTo>
                <a:lnTo>
                  <a:pt x="487494" y="0"/>
                </a:lnTo>
                <a:lnTo>
                  <a:pt x="487494" y="12835"/>
                </a:lnTo>
                <a:lnTo>
                  <a:pt x="21898" y="12835"/>
                </a:lnTo>
                <a:lnTo>
                  <a:pt x="31077" y="22020"/>
                </a:lnTo>
                <a:lnTo>
                  <a:pt x="12828" y="22020"/>
                </a:lnTo>
                <a:lnTo>
                  <a:pt x="12937" y="324506"/>
                </a:lnTo>
                <a:lnTo>
                  <a:pt x="31267" y="324506"/>
                </a:lnTo>
                <a:lnTo>
                  <a:pt x="22161" y="333626"/>
                </a:lnTo>
                <a:lnTo>
                  <a:pt x="487494" y="333626"/>
                </a:lnTo>
                <a:lnTo>
                  <a:pt x="487494" y="346571"/>
                </a:lnTo>
                <a:close/>
              </a:path>
              <a:path w="487679" h="346710">
                <a:moveTo>
                  <a:pt x="269884" y="226806"/>
                </a:moveTo>
                <a:lnTo>
                  <a:pt x="243747" y="226806"/>
                </a:lnTo>
                <a:lnTo>
                  <a:pt x="250987" y="225402"/>
                </a:lnTo>
                <a:lnTo>
                  <a:pt x="257358" y="221189"/>
                </a:lnTo>
                <a:lnTo>
                  <a:pt x="465442" y="12835"/>
                </a:lnTo>
                <a:lnTo>
                  <a:pt x="487494" y="12835"/>
                </a:lnTo>
                <a:lnTo>
                  <a:pt x="487494" y="22020"/>
                </a:lnTo>
                <a:lnTo>
                  <a:pt x="474556" y="22020"/>
                </a:lnTo>
                <a:lnTo>
                  <a:pt x="323375" y="173285"/>
                </a:lnTo>
                <a:lnTo>
                  <a:pt x="332455" y="182360"/>
                </a:lnTo>
                <a:lnTo>
                  <a:pt x="314305" y="182360"/>
                </a:lnTo>
                <a:lnTo>
                  <a:pt x="269884" y="226806"/>
                </a:lnTo>
                <a:close/>
              </a:path>
              <a:path w="487679" h="346710">
                <a:moveTo>
                  <a:pt x="31267" y="324506"/>
                </a:moveTo>
                <a:lnTo>
                  <a:pt x="12982" y="324506"/>
                </a:lnTo>
                <a:lnTo>
                  <a:pt x="164118" y="173285"/>
                </a:lnTo>
                <a:lnTo>
                  <a:pt x="12783" y="22020"/>
                </a:lnTo>
                <a:lnTo>
                  <a:pt x="31077" y="22020"/>
                </a:lnTo>
                <a:lnTo>
                  <a:pt x="191328" y="182360"/>
                </a:lnTo>
                <a:lnTo>
                  <a:pt x="173188" y="182360"/>
                </a:lnTo>
                <a:lnTo>
                  <a:pt x="31267" y="324506"/>
                </a:lnTo>
                <a:close/>
              </a:path>
              <a:path w="487679" h="346710">
                <a:moveTo>
                  <a:pt x="487494" y="324506"/>
                </a:moveTo>
                <a:lnTo>
                  <a:pt x="474666" y="324506"/>
                </a:lnTo>
                <a:lnTo>
                  <a:pt x="474556" y="22020"/>
                </a:lnTo>
                <a:lnTo>
                  <a:pt x="487494" y="22020"/>
                </a:lnTo>
                <a:lnTo>
                  <a:pt x="487494" y="324506"/>
                </a:lnTo>
                <a:close/>
              </a:path>
              <a:path w="487679" h="346710">
                <a:moveTo>
                  <a:pt x="243741" y="239666"/>
                </a:moveTo>
                <a:lnTo>
                  <a:pt x="231673" y="237315"/>
                </a:lnTo>
                <a:lnTo>
                  <a:pt x="221066" y="230264"/>
                </a:lnTo>
                <a:lnTo>
                  <a:pt x="173188" y="182360"/>
                </a:lnTo>
                <a:lnTo>
                  <a:pt x="191328" y="182360"/>
                </a:lnTo>
                <a:lnTo>
                  <a:pt x="230136" y="221189"/>
                </a:lnTo>
                <a:lnTo>
                  <a:pt x="236507" y="225402"/>
                </a:lnTo>
                <a:lnTo>
                  <a:pt x="243747" y="226806"/>
                </a:lnTo>
                <a:lnTo>
                  <a:pt x="269884" y="226806"/>
                </a:lnTo>
                <a:lnTo>
                  <a:pt x="266428" y="230264"/>
                </a:lnTo>
                <a:lnTo>
                  <a:pt x="255815" y="237315"/>
                </a:lnTo>
                <a:lnTo>
                  <a:pt x="243741" y="239666"/>
                </a:lnTo>
                <a:close/>
              </a:path>
              <a:path w="487679" h="346710">
                <a:moveTo>
                  <a:pt x="487494" y="333626"/>
                </a:moveTo>
                <a:lnTo>
                  <a:pt x="465486" y="333626"/>
                </a:lnTo>
                <a:lnTo>
                  <a:pt x="314305" y="182360"/>
                </a:lnTo>
                <a:lnTo>
                  <a:pt x="332455" y="182360"/>
                </a:lnTo>
                <a:lnTo>
                  <a:pt x="474666" y="324506"/>
                </a:lnTo>
                <a:lnTo>
                  <a:pt x="487494" y="324506"/>
                </a:lnTo>
                <a:lnTo>
                  <a:pt x="487494" y="333626"/>
                </a:lnTo>
                <a:close/>
              </a:path>
            </a:pathLst>
          </a:custGeom>
          <a:solidFill>
            <a:srgbClr val="000000"/>
          </a:solidFill>
        </p:spPr>
        <p:txBody>
          <a:bodyPr wrap="square" lIns="0" tIns="0" rIns="0" bIns="0" rtlCol="0"/>
          <a:lstStyle/>
          <a:p>
            <a:endParaRPr/>
          </a:p>
        </p:txBody>
      </p:sp>
      <p:grpSp>
        <p:nvGrpSpPr>
          <p:cNvPr id="4" name="object 4"/>
          <p:cNvGrpSpPr/>
          <p:nvPr/>
        </p:nvGrpSpPr>
        <p:grpSpPr>
          <a:xfrm>
            <a:off x="7429517" y="1895447"/>
            <a:ext cx="404495" cy="551815"/>
            <a:chOff x="7429517" y="1895447"/>
            <a:chExt cx="404495" cy="551815"/>
          </a:xfrm>
        </p:grpSpPr>
        <p:sp>
          <p:nvSpPr>
            <p:cNvPr id="5" name="object 5"/>
            <p:cNvSpPr/>
            <p:nvPr/>
          </p:nvSpPr>
          <p:spPr>
            <a:xfrm>
              <a:off x="7429517" y="1895447"/>
              <a:ext cx="321310" cy="502920"/>
            </a:xfrm>
            <a:custGeom>
              <a:avLst/>
              <a:gdLst/>
              <a:ahLst/>
              <a:cxnLst/>
              <a:rect l="l" t="t" r="r" b="b"/>
              <a:pathLst>
                <a:path w="321309" h="502919">
                  <a:moveTo>
                    <a:pt x="286579" y="91025"/>
                  </a:moveTo>
                  <a:lnTo>
                    <a:pt x="279127" y="90767"/>
                  </a:lnTo>
                  <a:lnTo>
                    <a:pt x="40934" y="90767"/>
                  </a:lnTo>
                  <a:lnTo>
                    <a:pt x="33481" y="90508"/>
                  </a:lnTo>
                  <a:lnTo>
                    <a:pt x="27654" y="84259"/>
                  </a:lnTo>
                  <a:lnTo>
                    <a:pt x="27880" y="77738"/>
                  </a:lnTo>
                  <a:lnTo>
                    <a:pt x="27912" y="34910"/>
                  </a:lnTo>
                  <a:lnTo>
                    <a:pt x="30664" y="21328"/>
                  </a:lnTo>
                  <a:lnTo>
                    <a:pt x="38143" y="10236"/>
                  </a:lnTo>
                  <a:lnTo>
                    <a:pt x="49229" y="2753"/>
                  </a:lnTo>
                  <a:lnTo>
                    <a:pt x="62803" y="0"/>
                  </a:lnTo>
                  <a:lnTo>
                    <a:pt x="258192" y="0"/>
                  </a:lnTo>
                  <a:lnTo>
                    <a:pt x="271766" y="2753"/>
                  </a:lnTo>
                  <a:lnTo>
                    <a:pt x="282852" y="10236"/>
                  </a:lnTo>
                  <a:lnTo>
                    <a:pt x="285365" y="13964"/>
                  </a:lnTo>
                  <a:lnTo>
                    <a:pt x="62803" y="13964"/>
                  </a:lnTo>
                  <a:lnTo>
                    <a:pt x="54654" y="15610"/>
                  </a:lnTo>
                  <a:lnTo>
                    <a:pt x="48000" y="20098"/>
                  </a:lnTo>
                  <a:lnTo>
                    <a:pt x="43514" y="26756"/>
                  </a:lnTo>
                  <a:lnTo>
                    <a:pt x="41869" y="34910"/>
                  </a:lnTo>
                  <a:lnTo>
                    <a:pt x="41869" y="76802"/>
                  </a:lnTo>
                  <a:lnTo>
                    <a:pt x="293083" y="76802"/>
                  </a:lnTo>
                  <a:lnTo>
                    <a:pt x="293083" y="77738"/>
                  </a:lnTo>
                  <a:lnTo>
                    <a:pt x="292857" y="84259"/>
                  </a:lnTo>
                  <a:lnTo>
                    <a:pt x="292825" y="85195"/>
                  </a:lnTo>
                  <a:lnTo>
                    <a:pt x="286579" y="91025"/>
                  </a:lnTo>
                  <a:close/>
                </a:path>
                <a:path w="321309" h="502919">
                  <a:moveTo>
                    <a:pt x="293083" y="76802"/>
                  </a:moveTo>
                  <a:lnTo>
                    <a:pt x="279127" y="76802"/>
                  </a:lnTo>
                  <a:lnTo>
                    <a:pt x="279127" y="34910"/>
                  </a:lnTo>
                  <a:lnTo>
                    <a:pt x="277482" y="26756"/>
                  </a:lnTo>
                  <a:lnTo>
                    <a:pt x="272996" y="20098"/>
                  </a:lnTo>
                  <a:lnTo>
                    <a:pt x="266341" y="15610"/>
                  </a:lnTo>
                  <a:lnTo>
                    <a:pt x="258192" y="13964"/>
                  </a:lnTo>
                  <a:lnTo>
                    <a:pt x="285365" y="13964"/>
                  </a:lnTo>
                  <a:lnTo>
                    <a:pt x="290331" y="21328"/>
                  </a:lnTo>
                  <a:lnTo>
                    <a:pt x="293083" y="34910"/>
                  </a:lnTo>
                  <a:lnTo>
                    <a:pt x="293083" y="76802"/>
                  </a:lnTo>
                  <a:close/>
                </a:path>
                <a:path w="321309" h="502919">
                  <a:moveTo>
                    <a:pt x="160679" y="502709"/>
                  </a:moveTo>
                  <a:lnTo>
                    <a:pt x="34890" y="502709"/>
                  </a:lnTo>
                  <a:lnTo>
                    <a:pt x="21316" y="499956"/>
                  </a:lnTo>
                  <a:lnTo>
                    <a:pt x="10230" y="492473"/>
                  </a:lnTo>
                  <a:lnTo>
                    <a:pt x="2752" y="481380"/>
                  </a:lnTo>
                  <a:lnTo>
                    <a:pt x="0" y="467799"/>
                  </a:lnTo>
                  <a:lnTo>
                    <a:pt x="0" y="153605"/>
                  </a:lnTo>
                  <a:lnTo>
                    <a:pt x="2752" y="140024"/>
                  </a:lnTo>
                  <a:lnTo>
                    <a:pt x="10230" y="128931"/>
                  </a:lnTo>
                  <a:lnTo>
                    <a:pt x="21316" y="121449"/>
                  </a:lnTo>
                  <a:lnTo>
                    <a:pt x="34890" y="118695"/>
                  </a:lnTo>
                  <a:lnTo>
                    <a:pt x="55825" y="118695"/>
                  </a:lnTo>
                  <a:lnTo>
                    <a:pt x="55825" y="90767"/>
                  </a:lnTo>
                  <a:lnTo>
                    <a:pt x="69781" y="90767"/>
                  </a:lnTo>
                  <a:lnTo>
                    <a:pt x="69656" y="128309"/>
                  </a:lnTo>
                  <a:lnTo>
                    <a:pt x="65230" y="132533"/>
                  </a:lnTo>
                  <a:lnTo>
                    <a:pt x="35513" y="132533"/>
                  </a:lnTo>
                  <a:lnTo>
                    <a:pt x="26741" y="134305"/>
                  </a:lnTo>
                  <a:lnTo>
                    <a:pt x="20087" y="138794"/>
                  </a:lnTo>
                  <a:lnTo>
                    <a:pt x="15601" y="145452"/>
                  </a:lnTo>
                  <a:lnTo>
                    <a:pt x="13956" y="153605"/>
                  </a:lnTo>
                  <a:lnTo>
                    <a:pt x="13956" y="467799"/>
                  </a:lnTo>
                  <a:lnTo>
                    <a:pt x="15601" y="475952"/>
                  </a:lnTo>
                  <a:lnTo>
                    <a:pt x="20087" y="482610"/>
                  </a:lnTo>
                  <a:lnTo>
                    <a:pt x="26741" y="487099"/>
                  </a:lnTo>
                  <a:lnTo>
                    <a:pt x="34890" y="488745"/>
                  </a:lnTo>
                  <a:lnTo>
                    <a:pt x="161300" y="488745"/>
                  </a:lnTo>
                  <a:lnTo>
                    <a:pt x="160791" y="492152"/>
                  </a:lnTo>
                  <a:lnTo>
                    <a:pt x="160519" y="495594"/>
                  </a:lnTo>
                  <a:lnTo>
                    <a:pt x="160616" y="501487"/>
                  </a:lnTo>
                  <a:lnTo>
                    <a:pt x="160679" y="502709"/>
                  </a:lnTo>
                  <a:close/>
                </a:path>
                <a:path w="321309" h="502919">
                  <a:moveTo>
                    <a:pt x="320996" y="425788"/>
                  </a:moveTo>
                  <a:lnTo>
                    <a:pt x="307039" y="425788"/>
                  </a:lnTo>
                  <a:lnTo>
                    <a:pt x="307039" y="362998"/>
                  </a:lnTo>
                  <a:lnTo>
                    <a:pt x="76027" y="362998"/>
                  </a:lnTo>
                  <a:lnTo>
                    <a:pt x="69781" y="356749"/>
                  </a:lnTo>
                  <a:lnTo>
                    <a:pt x="69781" y="215641"/>
                  </a:lnTo>
                  <a:lnTo>
                    <a:pt x="76027" y="209392"/>
                  </a:lnTo>
                  <a:lnTo>
                    <a:pt x="307039" y="209392"/>
                  </a:lnTo>
                  <a:lnTo>
                    <a:pt x="307039" y="153605"/>
                  </a:lnTo>
                  <a:lnTo>
                    <a:pt x="305394" y="145452"/>
                  </a:lnTo>
                  <a:lnTo>
                    <a:pt x="300908" y="138794"/>
                  </a:lnTo>
                  <a:lnTo>
                    <a:pt x="294254" y="134305"/>
                  </a:lnTo>
                  <a:lnTo>
                    <a:pt x="285483" y="132533"/>
                  </a:lnTo>
                  <a:lnTo>
                    <a:pt x="255561" y="132533"/>
                  </a:lnTo>
                  <a:lnTo>
                    <a:pt x="251088" y="127841"/>
                  </a:lnTo>
                  <a:lnTo>
                    <a:pt x="251214" y="90767"/>
                  </a:lnTo>
                  <a:lnTo>
                    <a:pt x="265170" y="90767"/>
                  </a:lnTo>
                  <a:lnTo>
                    <a:pt x="265170" y="118695"/>
                  </a:lnTo>
                  <a:lnTo>
                    <a:pt x="286105" y="118695"/>
                  </a:lnTo>
                  <a:lnTo>
                    <a:pt x="299679" y="121449"/>
                  </a:lnTo>
                  <a:lnTo>
                    <a:pt x="310765" y="128931"/>
                  </a:lnTo>
                  <a:lnTo>
                    <a:pt x="318244" y="140024"/>
                  </a:lnTo>
                  <a:lnTo>
                    <a:pt x="320996" y="153605"/>
                  </a:lnTo>
                  <a:lnTo>
                    <a:pt x="320996" y="223307"/>
                  </a:lnTo>
                  <a:lnTo>
                    <a:pt x="83738" y="223307"/>
                  </a:lnTo>
                  <a:lnTo>
                    <a:pt x="83738" y="348985"/>
                  </a:lnTo>
                  <a:lnTo>
                    <a:pt x="320996" y="348985"/>
                  </a:lnTo>
                  <a:lnTo>
                    <a:pt x="320996" y="425788"/>
                  </a:lnTo>
                  <a:close/>
                </a:path>
                <a:path w="321309" h="502919">
                  <a:moveTo>
                    <a:pt x="320996" y="348985"/>
                  </a:moveTo>
                  <a:lnTo>
                    <a:pt x="307039" y="348985"/>
                  </a:lnTo>
                  <a:lnTo>
                    <a:pt x="307039" y="223307"/>
                  </a:lnTo>
                  <a:lnTo>
                    <a:pt x="320996" y="223307"/>
                  </a:lnTo>
                  <a:lnTo>
                    <a:pt x="320996" y="348985"/>
                  </a:lnTo>
                  <a:close/>
                </a:path>
              </a:pathLst>
            </a:custGeom>
            <a:solidFill>
              <a:srgbClr val="000000"/>
            </a:solidFill>
          </p:spPr>
          <p:txBody>
            <a:bodyPr wrap="square" lIns="0" tIns="0" rIns="0" bIns="0" rtlCol="0"/>
            <a:lstStyle/>
            <a:p>
              <a:endParaRPr/>
            </a:p>
          </p:txBody>
        </p:sp>
        <p:pic>
          <p:nvPicPr>
            <p:cNvPr id="6" name="object 6"/>
            <p:cNvPicPr/>
            <p:nvPr/>
          </p:nvPicPr>
          <p:blipFill>
            <a:blip r:embed="rId2" cstate="print"/>
            <a:stretch>
              <a:fillRect/>
            </a:stretch>
          </p:blipFill>
          <p:spPr>
            <a:xfrm>
              <a:off x="7611381" y="2342300"/>
              <a:ext cx="222436" cy="104731"/>
            </a:xfrm>
            <a:prstGeom prst="rect">
              <a:avLst/>
            </a:prstGeom>
          </p:spPr>
        </p:pic>
      </p:grpSp>
      <p:sp>
        <p:nvSpPr>
          <p:cNvPr id="7" name="object 7"/>
          <p:cNvSpPr txBox="1"/>
          <p:nvPr/>
        </p:nvSpPr>
        <p:spPr>
          <a:xfrm>
            <a:off x="424473" y="2540783"/>
            <a:ext cx="2829560" cy="574040"/>
          </a:xfrm>
          <a:prstGeom prst="rect">
            <a:avLst/>
          </a:prstGeom>
        </p:spPr>
        <p:txBody>
          <a:bodyPr vert="horz" wrap="square" lIns="0" tIns="12700" rIns="0" bIns="0" rtlCol="0">
            <a:spAutoFit/>
          </a:bodyPr>
          <a:lstStyle/>
          <a:p>
            <a:pPr marL="12700" marR="5080" indent="371475">
              <a:lnSpc>
                <a:spcPct val="100000"/>
              </a:lnSpc>
              <a:spcBef>
                <a:spcPts val="100"/>
              </a:spcBef>
            </a:pPr>
            <a:r>
              <a:rPr sz="1800" b="1" spc="60" dirty="0">
                <a:latin typeface="Calibri"/>
                <a:cs typeface="Calibri"/>
              </a:rPr>
              <a:t>Improved</a:t>
            </a:r>
            <a:r>
              <a:rPr sz="1800" b="1" spc="-35" dirty="0">
                <a:latin typeface="Calibri"/>
                <a:cs typeface="Calibri"/>
              </a:rPr>
              <a:t> </a:t>
            </a:r>
            <a:r>
              <a:rPr sz="1800" b="1" spc="75" dirty="0">
                <a:latin typeface="Calibri"/>
                <a:cs typeface="Calibri"/>
              </a:rPr>
              <a:t>Employee </a:t>
            </a:r>
            <a:r>
              <a:rPr sz="1800" b="1" spc="90" dirty="0">
                <a:latin typeface="Calibri"/>
                <a:cs typeface="Calibri"/>
              </a:rPr>
              <a:t>Experience</a:t>
            </a:r>
            <a:r>
              <a:rPr sz="1800" b="1" spc="-15" dirty="0">
                <a:latin typeface="Calibri"/>
                <a:cs typeface="Calibri"/>
              </a:rPr>
              <a:t> </a:t>
            </a:r>
            <a:r>
              <a:rPr sz="1800" b="1" spc="-60" dirty="0">
                <a:latin typeface="Calibri"/>
                <a:cs typeface="Calibri"/>
              </a:rPr>
              <a:t>&amp;</a:t>
            </a:r>
            <a:r>
              <a:rPr sz="1800" b="1" spc="-35" dirty="0">
                <a:latin typeface="Calibri"/>
                <a:cs typeface="Calibri"/>
              </a:rPr>
              <a:t> </a:t>
            </a:r>
            <a:r>
              <a:rPr sz="1800" b="1" spc="60" dirty="0">
                <a:latin typeface="Calibri"/>
                <a:cs typeface="Calibri"/>
              </a:rPr>
              <a:t>Transparency</a:t>
            </a:r>
            <a:endParaRPr sz="1800">
              <a:latin typeface="Calibri"/>
              <a:cs typeface="Calibri"/>
            </a:endParaRPr>
          </a:p>
        </p:txBody>
      </p:sp>
      <p:sp>
        <p:nvSpPr>
          <p:cNvPr id="8" name="object 8"/>
          <p:cNvSpPr txBox="1"/>
          <p:nvPr/>
        </p:nvSpPr>
        <p:spPr>
          <a:xfrm>
            <a:off x="451905" y="3363743"/>
            <a:ext cx="2774950" cy="2768600"/>
          </a:xfrm>
          <a:prstGeom prst="rect">
            <a:avLst/>
          </a:prstGeom>
        </p:spPr>
        <p:txBody>
          <a:bodyPr vert="horz" wrap="square" lIns="0" tIns="12700" rIns="0" bIns="0" rtlCol="0">
            <a:spAutoFit/>
          </a:bodyPr>
          <a:lstStyle/>
          <a:p>
            <a:pPr marL="12065" marR="5080" indent="1270" algn="ctr">
              <a:lnSpc>
                <a:spcPct val="100000"/>
              </a:lnSpc>
              <a:spcBef>
                <a:spcPts val="100"/>
              </a:spcBef>
            </a:pPr>
            <a:r>
              <a:rPr sz="1800" dirty="0">
                <a:latin typeface="Calibri"/>
                <a:cs typeface="Calibri"/>
              </a:rPr>
              <a:t>Judi</a:t>
            </a:r>
            <a:r>
              <a:rPr sz="1800" spc="-20" dirty="0">
                <a:latin typeface="Calibri"/>
                <a:cs typeface="Calibri"/>
              </a:rPr>
              <a:t> </a:t>
            </a:r>
            <a:r>
              <a:rPr sz="1800" spc="60" dirty="0">
                <a:latin typeface="Calibri"/>
                <a:cs typeface="Calibri"/>
              </a:rPr>
              <a:t>Rx</a:t>
            </a:r>
            <a:r>
              <a:rPr sz="1800" dirty="0">
                <a:latin typeface="Calibri"/>
                <a:cs typeface="Calibri"/>
              </a:rPr>
              <a:t> </a:t>
            </a:r>
            <a:r>
              <a:rPr sz="1800" spc="80" dirty="0">
                <a:latin typeface="Calibri"/>
                <a:cs typeface="Calibri"/>
              </a:rPr>
              <a:t>was</a:t>
            </a:r>
            <a:r>
              <a:rPr sz="1800" spc="-10" dirty="0">
                <a:latin typeface="Calibri"/>
                <a:cs typeface="Calibri"/>
              </a:rPr>
              <a:t> </a:t>
            </a:r>
            <a:r>
              <a:rPr sz="1800" spc="65" dirty="0">
                <a:latin typeface="Calibri"/>
                <a:cs typeface="Calibri"/>
              </a:rPr>
              <a:t>selected</a:t>
            </a:r>
            <a:r>
              <a:rPr sz="1800" spc="20" dirty="0">
                <a:latin typeface="Calibri"/>
                <a:cs typeface="Calibri"/>
              </a:rPr>
              <a:t> </a:t>
            </a:r>
            <a:r>
              <a:rPr sz="1800" spc="-25" dirty="0">
                <a:latin typeface="Calibri"/>
                <a:cs typeface="Calibri"/>
              </a:rPr>
              <a:t>to </a:t>
            </a:r>
            <a:r>
              <a:rPr sz="1800" dirty="0">
                <a:latin typeface="Calibri"/>
                <a:cs typeface="Calibri"/>
              </a:rPr>
              <a:t>provide</a:t>
            </a:r>
            <a:r>
              <a:rPr sz="1800" spc="20" dirty="0">
                <a:latin typeface="Calibri"/>
                <a:cs typeface="Calibri"/>
              </a:rPr>
              <a:t> </a:t>
            </a:r>
            <a:r>
              <a:rPr sz="1800" spc="85" dirty="0">
                <a:latin typeface="Calibri"/>
                <a:cs typeface="Calibri"/>
              </a:rPr>
              <a:t>a</a:t>
            </a:r>
            <a:r>
              <a:rPr sz="1800" spc="40" dirty="0">
                <a:latin typeface="Calibri"/>
                <a:cs typeface="Calibri"/>
              </a:rPr>
              <a:t> </a:t>
            </a:r>
            <a:r>
              <a:rPr sz="1800" dirty="0">
                <a:latin typeface="Calibri"/>
                <a:cs typeface="Calibri"/>
              </a:rPr>
              <a:t>more</a:t>
            </a:r>
            <a:r>
              <a:rPr sz="1800" spc="35" dirty="0">
                <a:latin typeface="Calibri"/>
                <a:cs typeface="Calibri"/>
              </a:rPr>
              <a:t> </a:t>
            </a:r>
            <a:r>
              <a:rPr sz="1800" spc="-10" dirty="0">
                <a:latin typeface="Calibri"/>
                <a:cs typeface="Calibri"/>
              </a:rPr>
              <a:t>transparent, </a:t>
            </a:r>
            <a:r>
              <a:rPr sz="1800" dirty="0">
                <a:latin typeface="Calibri"/>
                <a:cs typeface="Calibri"/>
              </a:rPr>
              <a:t>employee-</a:t>
            </a:r>
            <a:r>
              <a:rPr sz="1800" spc="55" dirty="0">
                <a:latin typeface="Calibri"/>
                <a:cs typeface="Calibri"/>
              </a:rPr>
              <a:t>focused </a:t>
            </a:r>
            <a:r>
              <a:rPr sz="1800" spc="60" dirty="0">
                <a:latin typeface="Calibri"/>
                <a:cs typeface="Calibri"/>
              </a:rPr>
              <a:t>pharmacy</a:t>
            </a:r>
            <a:r>
              <a:rPr sz="1800" spc="120" dirty="0">
                <a:latin typeface="Calibri"/>
                <a:cs typeface="Calibri"/>
              </a:rPr>
              <a:t> </a:t>
            </a:r>
            <a:r>
              <a:rPr sz="1800" spc="10" dirty="0">
                <a:latin typeface="Calibri"/>
                <a:cs typeface="Calibri"/>
              </a:rPr>
              <a:t>experience</a:t>
            </a:r>
            <a:r>
              <a:rPr sz="1800" spc="110" dirty="0">
                <a:latin typeface="Calibri"/>
                <a:cs typeface="Calibri"/>
              </a:rPr>
              <a:t> </a:t>
            </a:r>
            <a:r>
              <a:rPr sz="1800" spc="-20" dirty="0">
                <a:latin typeface="Calibri"/>
                <a:cs typeface="Calibri"/>
              </a:rPr>
              <a:t>with </a:t>
            </a:r>
            <a:r>
              <a:rPr sz="1800" dirty="0">
                <a:latin typeface="Calibri"/>
                <a:cs typeface="Calibri"/>
              </a:rPr>
              <a:t>strong</a:t>
            </a:r>
            <a:r>
              <a:rPr sz="1800" spc="200" dirty="0">
                <a:latin typeface="Calibri"/>
                <a:cs typeface="Calibri"/>
              </a:rPr>
              <a:t> </a:t>
            </a:r>
            <a:r>
              <a:rPr sz="1800" dirty="0">
                <a:latin typeface="Calibri"/>
                <a:cs typeface="Calibri"/>
              </a:rPr>
              <a:t>member</a:t>
            </a:r>
            <a:r>
              <a:rPr sz="1800" spc="210" dirty="0">
                <a:latin typeface="Calibri"/>
                <a:cs typeface="Calibri"/>
              </a:rPr>
              <a:t> </a:t>
            </a:r>
            <a:r>
              <a:rPr sz="1800" dirty="0">
                <a:latin typeface="Calibri"/>
                <a:cs typeface="Calibri"/>
              </a:rPr>
              <a:t>support</a:t>
            </a:r>
            <a:r>
              <a:rPr sz="1800" spc="185" dirty="0">
                <a:latin typeface="Calibri"/>
                <a:cs typeface="Calibri"/>
              </a:rPr>
              <a:t> </a:t>
            </a:r>
            <a:r>
              <a:rPr sz="1800" spc="35" dirty="0">
                <a:latin typeface="Calibri"/>
                <a:cs typeface="Calibri"/>
              </a:rPr>
              <a:t>and </a:t>
            </a:r>
            <a:r>
              <a:rPr sz="1800" spc="55" dirty="0">
                <a:latin typeface="Calibri"/>
                <a:cs typeface="Calibri"/>
              </a:rPr>
              <a:t>advocacy,</a:t>
            </a:r>
            <a:r>
              <a:rPr sz="1800" spc="-40" dirty="0">
                <a:latin typeface="Calibri"/>
                <a:cs typeface="Calibri"/>
              </a:rPr>
              <a:t> </a:t>
            </a:r>
            <a:r>
              <a:rPr sz="1800" spc="50" dirty="0">
                <a:latin typeface="Calibri"/>
                <a:cs typeface="Calibri"/>
              </a:rPr>
              <a:t>including</a:t>
            </a:r>
            <a:r>
              <a:rPr sz="1800" spc="-65" dirty="0">
                <a:latin typeface="Calibri"/>
                <a:cs typeface="Calibri"/>
              </a:rPr>
              <a:t> </a:t>
            </a:r>
            <a:r>
              <a:rPr sz="1800" spc="35" dirty="0">
                <a:latin typeface="Calibri"/>
                <a:cs typeface="Calibri"/>
              </a:rPr>
              <a:t>a </a:t>
            </a:r>
            <a:r>
              <a:rPr sz="1800" spc="45" dirty="0">
                <a:latin typeface="Calibri"/>
                <a:cs typeface="Calibri"/>
              </a:rPr>
              <a:t>dedicated</a:t>
            </a:r>
            <a:r>
              <a:rPr sz="1800" spc="105" dirty="0">
                <a:latin typeface="Calibri"/>
                <a:cs typeface="Calibri"/>
              </a:rPr>
              <a:t> </a:t>
            </a:r>
            <a:r>
              <a:rPr sz="1800" dirty="0">
                <a:latin typeface="Calibri"/>
                <a:cs typeface="Calibri"/>
              </a:rPr>
              <a:t>phone</a:t>
            </a:r>
            <a:r>
              <a:rPr sz="1800" spc="60" dirty="0">
                <a:latin typeface="Calibri"/>
                <a:cs typeface="Calibri"/>
              </a:rPr>
              <a:t> </a:t>
            </a:r>
            <a:r>
              <a:rPr sz="1800" spc="-10" dirty="0">
                <a:latin typeface="Calibri"/>
                <a:cs typeface="Calibri"/>
              </a:rPr>
              <a:t>number </a:t>
            </a:r>
            <a:r>
              <a:rPr sz="1800" spc="60" dirty="0">
                <a:latin typeface="Calibri"/>
                <a:cs typeface="Calibri"/>
              </a:rPr>
              <a:t>and</a:t>
            </a:r>
            <a:r>
              <a:rPr sz="1800" spc="-45" dirty="0">
                <a:latin typeface="Calibri"/>
                <a:cs typeface="Calibri"/>
              </a:rPr>
              <a:t> </a:t>
            </a:r>
            <a:r>
              <a:rPr sz="1800" spc="45" dirty="0">
                <a:latin typeface="Calibri"/>
                <a:cs typeface="Calibri"/>
              </a:rPr>
              <a:t>microsite</a:t>
            </a:r>
            <a:r>
              <a:rPr sz="1800" spc="-40" dirty="0">
                <a:latin typeface="Calibri"/>
                <a:cs typeface="Calibri"/>
              </a:rPr>
              <a:t> </a:t>
            </a:r>
            <a:r>
              <a:rPr sz="1800" dirty="0">
                <a:latin typeface="Calibri"/>
                <a:cs typeface="Calibri"/>
              </a:rPr>
              <a:t>for</a:t>
            </a:r>
            <a:r>
              <a:rPr sz="1800" spc="-55" dirty="0">
                <a:latin typeface="Calibri"/>
                <a:cs typeface="Calibri"/>
              </a:rPr>
              <a:t> </a:t>
            </a:r>
            <a:r>
              <a:rPr sz="1800" spc="45" dirty="0">
                <a:latin typeface="Calibri"/>
                <a:cs typeface="Calibri"/>
              </a:rPr>
              <a:t>questions, </a:t>
            </a:r>
            <a:r>
              <a:rPr sz="1800" dirty="0">
                <a:latin typeface="Calibri"/>
                <a:cs typeface="Calibri"/>
              </a:rPr>
              <a:t>drug</a:t>
            </a:r>
            <a:r>
              <a:rPr sz="1800" spc="30" dirty="0">
                <a:latin typeface="Calibri"/>
                <a:cs typeface="Calibri"/>
              </a:rPr>
              <a:t> </a:t>
            </a:r>
            <a:r>
              <a:rPr sz="1800" spc="95" dirty="0">
                <a:latin typeface="Calibri"/>
                <a:cs typeface="Calibri"/>
              </a:rPr>
              <a:t>costs</a:t>
            </a:r>
            <a:r>
              <a:rPr sz="1800" spc="45" dirty="0">
                <a:latin typeface="Calibri"/>
                <a:cs typeface="Calibri"/>
              </a:rPr>
              <a:t> </a:t>
            </a:r>
            <a:r>
              <a:rPr sz="1800" spc="60" dirty="0">
                <a:latin typeface="Calibri"/>
                <a:cs typeface="Calibri"/>
              </a:rPr>
              <a:t>and</a:t>
            </a:r>
            <a:r>
              <a:rPr sz="1800" spc="25" dirty="0">
                <a:latin typeface="Calibri"/>
                <a:cs typeface="Calibri"/>
              </a:rPr>
              <a:t> </a:t>
            </a:r>
            <a:r>
              <a:rPr sz="1800" dirty="0">
                <a:latin typeface="Calibri"/>
                <a:cs typeface="Calibri"/>
              </a:rPr>
              <a:t>in-</a:t>
            </a:r>
            <a:r>
              <a:rPr sz="1800" spc="-10" dirty="0">
                <a:latin typeface="Calibri"/>
                <a:cs typeface="Calibri"/>
              </a:rPr>
              <a:t>network </a:t>
            </a:r>
            <a:r>
              <a:rPr sz="1800" spc="55" dirty="0">
                <a:latin typeface="Calibri"/>
                <a:cs typeface="Calibri"/>
              </a:rPr>
              <a:t>pharmacies.</a:t>
            </a:r>
            <a:endParaRPr sz="1800">
              <a:latin typeface="Calibri"/>
              <a:cs typeface="Calibri"/>
            </a:endParaRPr>
          </a:p>
        </p:txBody>
      </p:sp>
      <p:sp>
        <p:nvSpPr>
          <p:cNvPr id="9" name="object 9"/>
          <p:cNvSpPr txBox="1"/>
          <p:nvPr/>
        </p:nvSpPr>
        <p:spPr>
          <a:xfrm>
            <a:off x="6356643" y="2556785"/>
            <a:ext cx="2529205" cy="574040"/>
          </a:xfrm>
          <a:prstGeom prst="rect">
            <a:avLst/>
          </a:prstGeom>
        </p:spPr>
        <p:txBody>
          <a:bodyPr vert="horz" wrap="square" lIns="0" tIns="12700" rIns="0" bIns="0" rtlCol="0">
            <a:spAutoFit/>
          </a:bodyPr>
          <a:lstStyle/>
          <a:p>
            <a:pPr marL="554990" marR="5080" indent="-542925">
              <a:lnSpc>
                <a:spcPct val="100000"/>
              </a:lnSpc>
              <a:spcBef>
                <a:spcPts val="100"/>
              </a:spcBef>
            </a:pPr>
            <a:r>
              <a:rPr sz="1800" b="1" spc="65" dirty="0">
                <a:latin typeface="Calibri"/>
                <a:cs typeface="Calibri"/>
              </a:rPr>
              <a:t>Broad</a:t>
            </a:r>
            <a:r>
              <a:rPr sz="1800" b="1" spc="-40" dirty="0">
                <a:latin typeface="Calibri"/>
                <a:cs typeface="Calibri"/>
              </a:rPr>
              <a:t> </a:t>
            </a:r>
            <a:r>
              <a:rPr sz="1800" b="1" spc="100" dirty="0">
                <a:latin typeface="Calibri"/>
                <a:cs typeface="Calibri"/>
              </a:rPr>
              <a:t>Pharmacy</a:t>
            </a:r>
            <a:r>
              <a:rPr sz="1800" b="1" spc="-60" dirty="0">
                <a:latin typeface="Calibri"/>
                <a:cs typeface="Calibri"/>
              </a:rPr>
              <a:t> </a:t>
            </a:r>
            <a:r>
              <a:rPr sz="1800" b="1" spc="155" dirty="0">
                <a:latin typeface="Calibri"/>
                <a:cs typeface="Calibri"/>
              </a:rPr>
              <a:t>Access </a:t>
            </a:r>
            <a:r>
              <a:rPr sz="1800" b="1" spc="65" dirty="0">
                <a:latin typeface="Calibri"/>
                <a:cs typeface="Calibri"/>
              </a:rPr>
              <a:t>Will</a:t>
            </a:r>
            <a:r>
              <a:rPr sz="1800" b="1" spc="-25" dirty="0">
                <a:latin typeface="Calibri"/>
                <a:cs typeface="Calibri"/>
              </a:rPr>
              <a:t> </a:t>
            </a:r>
            <a:r>
              <a:rPr sz="1800" b="1" spc="80" dirty="0">
                <a:latin typeface="Calibri"/>
                <a:cs typeface="Calibri"/>
              </a:rPr>
              <a:t>Continue</a:t>
            </a:r>
            <a:endParaRPr sz="1800">
              <a:latin typeface="Calibri"/>
              <a:cs typeface="Calibri"/>
            </a:endParaRPr>
          </a:p>
        </p:txBody>
      </p:sp>
      <p:sp>
        <p:nvSpPr>
          <p:cNvPr id="10" name="object 10"/>
          <p:cNvSpPr txBox="1"/>
          <p:nvPr/>
        </p:nvSpPr>
        <p:spPr>
          <a:xfrm>
            <a:off x="6412879" y="3379745"/>
            <a:ext cx="2416810" cy="2219960"/>
          </a:xfrm>
          <a:prstGeom prst="rect">
            <a:avLst/>
          </a:prstGeom>
        </p:spPr>
        <p:txBody>
          <a:bodyPr vert="horz" wrap="square" lIns="0" tIns="12700" rIns="0" bIns="0" rtlCol="0">
            <a:spAutoFit/>
          </a:bodyPr>
          <a:lstStyle/>
          <a:p>
            <a:pPr marL="12065" marR="5080" algn="ctr">
              <a:lnSpc>
                <a:spcPct val="100000"/>
              </a:lnSpc>
              <a:spcBef>
                <a:spcPts val="100"/>
              </a:spcBef>
            </a:pPr>
            <a:r>
              <a:rPr sz="1800" spc="60" dirty="0">
                <a:latin typeface="Calibri"/>
                <a:cs typeface="Calibri"/>
              </a:rPr>
              <a:t>Employees</a:t>
            </a:r>
            <a:r>
              <a:rPr sz="1800" spc="10" dirty="0">
                <a:latin typeface="Calibri"/>
                <a:cs typeface="Calibri"/>
              </a:rPr>
              <a:t> </a:t>
            </a:r>
            <a:r>
              <a:rPr sz="1800" dirty="0">
                <a:latin typeface="Calibri"/>
                <a:cs typeface="Calibri"/>
              </a:rPr>
              <a:t>will</a:t>
            </a:r>
            <a:r>
              <a:rPr sz="1800" spc="10" dirty="0">
                <a:latin typeface="Calibri"/>
                <a:cs typeface="Calibri"/>
              </a:rPr>
              <a:t> </a:t>
            </a:r>
            <a:r>
              <a:rPr sz="1800" spc="35" dirty="0">
                <a:latin typeface="Calibri"/>
                <a:cs typeface="Calibri"/>
              </a:rPr>
              <a:t>continue </a:t>
            </a:r>
            <a:r>
              <a:rPr sz="1800" dirty="0">
                <a:latin typeface="Calibri"/>
                <a:cs typeface="Calibri"/>
              </a:rPr>
              <a:t>to</a:t>
            </a:r>
            <a:r>
              <a:rPr sz="1800" spc="5" dirty="0">
                <a:latin typeface="Calibri"/>
                <a:cs typeface="Calibri"/>
              </a:rPr>
              <a:t> </a:t>
            </a:r>
            <a:r>
              <a:rPr sz="1800" dirty="0">
                <a:latin typeface="Calibri"/>
                <a:cs typeface="Calibri"/>
              </a:rPr>
              <a:t>have</a:t>
            </a:r>
            <a:r>
              <a:rPr sz="1800" spc="-20" dirty="0">
                <a:latin typeface="Calibri"/>
                <a:cs typeface="Calibri"/>
              </a:rPr>
              <a:t> </a:t>
            </a:r>
            <a:r>
              <a:rPr sz="1800" spc="135" dirty="0">
                <a:latin typeface="Calibri"/>
                <a:cs typeface="Calibri"/>
              </a:rPr>
              <a:t>access</a:t>
            </a:r>
            <a:r>
              <a:rPr sz="1800" spc="-5" dirty="0">
                <a:latin typeface="Calibri"/>
                <a:cs typeface="Calibri"/>
              </a:rPr>
              <a:t> </a:t>
            </a:r>
            <a:r>
              <a:rPr sz="1800" dirty="0">
                <a:latin typeface="Calibri"/>
                <a:cs typeface="Calibri"/>
              </a:rPr>
              <a:t>to</a:t>
            </a:r>
            <a:r>
              <a:rPr sz="1800" spc="5" dirty="0">
                <a:latin typeface="Calibri"/>
                <a:cs typeface="Calibri"/>
              </a:rPr>
              <a:t> </a:t>
            </a:r>
            <a:r>
              <a:rPr sz="1800" spc="35" dirty="0">
                <a:latin typeface="Calibri"/>
                <a:cs typeface="Calibri"/>
              </a:rPr>
              <a:t>a </a:t>
            </a:r>
            <a:r>
              <a:rPr sz="1800" dirty="0">
                <a:latin typeface="Calibri"/>
                <a:cs typeface="Calibri"/>
              </a:rPr>
              <a:t>nationwide</a:t>
            </a:r>
            <a:r>
              <a:rPr sz="1800" spc="114" dirty="0">
                <a:latin typeface="Calibri"/>
                <a:cs typeface="Calibri"/>
              </a:rPr>
              <a:t> </a:t>
            </a:r>
            <a:r>
              <a:rPr sz="1800" dirty="0">
                <a:latin typeface="Calibri"/>
                <a:cs typeface="Calibri"/>
              </a:rPr>
              <a:t>network</a:t>
            </a:r>
            <a:r>
              <a:rPr sz="1800" spc="130" dirty="0">
                <a:latin typeface="Calibri"/>
                <a:cs typeface="Calibri"/>
              </a:rPr>
              <a:t> </a:t>
            </a:r>
            <a:r>
              <a:rPr sz="1800" spc="-25" dirty="0">
                <a:latin typeface="Calibri"/>
                <a:cs typeface="Calibri"/>
              </a:rPr>
              <a:t>of </a:t>
            </a:r>
            <a:r>
              <a:rPr sz="1800" dirty="0">
                <a:latin typeface="Calibri"/>
                <a:cs typeface="Calibri"/>
              </a:rPr>
              <a:t>more</a:t>
            </a:r>
            <a:r>
              <a:rPr sz="1800" spc="70" dirty="0">
                <a:latin typeface="Calibri"/>
                <a:cs typeface="Calibri"/>
              </a:rPr>
              <a:t> </a:t>
            </a:r>
            <a:r>
              <a:rPr sz="1800" dirty="0">
                <a:latin typeface="Calibri"/>
                <a:cs typeface="Calibri"/>
              </a:rPr>
              <a:t>than</a:t>
            </a:r>
            <a:r>
              <a:rPr sz="1800" spc="75" dirty="0">
                <a:latin typeface="Calibri"/>
                <a:cs typeface="Calibri"/>
              </a:rPr>
              <a:t> </a:t>
            </a:r>
            <a:r>
              <a:rPr sz="1800" spc="-10" dirty="0">
                <a:latin typeface="Calibri"/>
                <a:cs typeface="Calibri"/>
              </a:rPr>
              <a:t>60,000 </a:t>
            </a:r>
            <a:r>
              <a:rPr sz="1800" spc="65" dirty="0">
                <a:latin typeface="Calibri"/>
                <a:cs typeface="Calibri"/>
              </a:rPr>
              <a:t>pharmacies,</a:t>
            </a:r>
            <a:r>
              <a:rPr sz="1800" spc="-15" dirty="0">
                <a:latin typeface="Calibri"/>
                <a:cs typeface="Calibri"/>
              </a:rPr>
              <a:t> </a:t>
            </a:r>
            <a:r>
              <a:rPr sz="1800" dirty="0">
                <a:latin typeface="Calibri"/>
                <a:cs typeface="Calibri"/>
              </a:rPr>
              <a:t>with</a:t>
            </a:r>
            <a:r>
              <a:rPr sz="1800" spc="-15" dirty="0">
                <a:latin typeface="Calibri"/>
                <a:cs typeface="Calibri"/>
              </a:rPr>
              <a:t> </a:t>
            </a:r>
            <a:r>
              <a:rPr sz="1800" spc="40" dirty="0">
                <a:latin typeface="Calibri"/>
                <a:cs typeface="Calibri"/>
              </a:rPr>
              <a:t>most </a:t>
            </a:r>
            <a:r>
              <a:rPr sz="1800" spc="60" dirty="0">
                <a:latin typeface="Calibri"/>
                <a:cs typeface="Calibri"/>
              </a:rPr>
              <a:t>members</a:t>
            </a:r>
            <a:r>
              <a:rPr sz="1800" spc="135" dirty="0">
                <a:latin typeface="Calibri"/>
                <a:cs typeface="Calibri"/>
              </a:rPr>
              <a:t> </a:t>
            </a:r>
            <a:r>
              <a:rPr sz="1800" dirty="0">
                <a:latin typeface="Calibri"/>
                <a:cs typeface="Calibri"/>
              </a:rPr>
              <a:t>expected</a:t>
            </a:r>
            <a:r>
              <a:rPr sz="1800" spc="165" dirty="0">
                <a:latin typeface="Calibri"/>
                <a:cs typeface="Calibri"/>
              </a:rPr>
              <a:t> </a:t>
            </a:r>
            <a:r>
              <a:rPr sz="1800" spc="-25" dirty="0">
                <a:latin typeface="Calibri"/>
                <a:cs typeface="Calibri"/>
              </a:rPr>
              <a:t>to </a:t>
            </a:r>
            <a:r>
              <a:rPr sz="1800" dirty="0">
                <a:latin typeface="Calibri"/>
                <a:cs typeface="Calibri"/>
              </a:rPr>
              <a:t>maintain</a:t>
            </a:r>
            <a:r>
              <a:rPr sz="1800" spc="65" dirty="0">
                <a:latin typeface="Calibri"/>
                <a:cs typeface="Calibri"/>
              </a:rPr>
              <a:t> </a:t>
            </a:r>
            <a:r>
              <a:rPr sz="1800" spc="135" dirty="0">
                <a:latin typeface="Calibri"/>
                <a:cs typeface="Calibri"/>
              </a:rPr>
              <a:t>access</a:t>
            </a:r>
            <a:r>
              <a:rPr sz="1800" spc="55" dirty="0">
                <a:latin typeface="Calibri"/>
                <a:cs typeface="Calibri"/>
              </a:rPr>
              <a:t> </a:t>
            </a:r>
            <a:r>
              <a:rPr sz="1800" dirty="0">
                <a:latin typeface="Calibri"/>
                <a:cs typeface="Calibri"/>
              </a:rPr>
              <a:t>to</a:t>
            </a:r>
            <a:r>
              <a:rPr sz="1800" spc="80" dirty="0">
                <a:latin typeface="Calibri"/>
                <a:cs typeface="Calibri"/>
              </a:rPr>
              <a:t> </a:t>
            </a:r>
            <a:r>
              <a:rPr sz="1800" spc="-20" dirty="0">
                <a:latin typeface="Calibri"/>
                <a:cs typeface="Calibri"/>
              </a:rPr>
              <a:t>their </a:t>
            </a:r>
            <a:r>
              <a:rPr sz="1800" dirty="0">
                <a:latin typeface="Calibri"/>
                <a:cs typeface="Calibri"/>
              </a:rPr>
              <a:t>current</a:t>
            </a:r>
            <a:r>
              <a:rPr sz="1800" spc="135" dirty="0">
                <a:latin typeface="Calibri"/>
                <a:cs typeface="Calibri"/>
              </a:rPr>
              <a:t> </a:t>
            </a:r>
            <a:r>
              <a:rPr sz="1800" spc="-10" dirty="0">
                <a:latin typeface="Calibri"/>
                <a:cs typeface="Calibri"/>
              </a:rPr>
              <a:t>pharmacy.</a:t>
            </a:r>
            <a:endParaRPr sz="1800">
              <a:latin typeface="Calibri"/>
              <a:cs typeface="Calibri"/>
            </a:endParaRPr>
          </a:p>
        </p:txBody>
      </p:sp>
      <p:sp>
        <p:nvSpPr>
          <p:cNvPr id="11" name="object 11"/>
          <p:cNvSpPr txBox="1"/>
          <p:nvPr/>
        </p:nvSpPr>
        <p:spPr>
          <a:xfrm>
            <a:off x="9265349" y="2556785"/>
            <a:ext cx="2455545" cy="574040"/>
          </a:xfrm>
          <a:prstGeom prst="rect">
            <a:avLst/>
          </a:prstGeom>
        </p:spPr>
        <p:txBody>
          <a:bodyPr vert="horz" wrap="square" lIns="0" tIns="12700" rIns="0" bIns="0" rtlCol="0">
            <a:spAutoFit/>
          </a:bodyPr>
          <a:lstStyle/>
          <a:p>
            <a:pPr marL="739140" marR="5080" indent="-727075">
              <a:lnSpc>
                <a:spcPct val="100000"/>
              </a:lnSpc>
              <a:spcBef>
                <a:spcPts val="100"/>
              </a:spcBef>
            </a:pPr>
            <a:r>
              <a:rPr sz="1800" b="1" spc="140" dirty="0">
                <a:latin typeface="Calibri"/>
                <a:cs typeface="Calibri"/>
              </a:rPr>
              <a:t>Seamless</a:t>
            </a:r>
            <a:r>
              <a:rPr sz="1800" b="1" spc="-25" dirty="0">
                <a:latin typeface="Calibri"/>
                <a:cs typeface="Calibri"/>
              </a:rPr>
              <a:t> </a:t>
            </a:r>
            <a:r>
              <a:rPr sz="1800" b="1" spc="50" dirty="0">
                <a:latin typeface="Calibri"/>
                <a:cs typeface="Calibri"/>
              </a:rPr>
              <a:t>Transition</a:t>
            </a:r>
            <a:r>
              <a:rPr sz="1800" b="1" spc="-35" dirty="0">
                <a:latin typeface="Calibri"/>
                <a:cs typeface="Calibri"/>
              </a:rPr>
              <a:t> </a:t>
            </a:r>
            <a:r>
              <a:rPr sz="1800" b="1" spc="-25" dirty="0">
                <a:latin typeface="Calibri"/>
                <a:cs typeface="Calibri"/>
              </a:rPr>
              <a:t>for </a:t>
            </a:r>
            <a:r>
              <a:rPr sz="1800" b="1" spc="60" dirty="0">
                <a:latin typeface="Calibri"/>
                <a:cs typeface="Calibri"/>
              </a:rPr>
              <a:t>Members</a:t>
            </a:r>
            <a:endParaRPr sz="1800">
              <a:latin typeface="Calibri"/>
              <a:cs typeface="Calibri"/>
            </a:endParaRPr>
          </a:p>
        </p:txBody>
      </p:sp>
      <p:sp>
        <p:nvSpPr>
          <p:cNvPr id="12" name="object 12"/>
          <p:cNvSpPr txBox="1"/>
          <p:nvPr/>
        </p:nvSpPr>
        <p:spPr>
          <a:xfrm>
            <a:off x="9215057" y="3379745"/>
            <a:ext cx="2556510" cy="1945639"/>
          </a:xfrm>
          <a:prstGeom prst="rect">
            <a:avLst/>
          </a:prstGeom>
        </p:spPr>
        <p:txBody>
          <a:bodyPr vert="horz" wrap="square" lIns="0" tIns="12700" rIns="0" bIns="0" rtlCol="0">
            <a:spAutoFit/>
          </a:bodyPr>
          <a:lstStyle/>
          <a:p>
            <a:pPr marL="12700" marR="5080" algn="ctr">
              <a:lnSpc>
                <a:spcPct val="100000"/>
              </a:lnSpc>
              <a:spcBef>
                <a:spcPts val="100"/>
              </a:spcBef>
            </a:pPr>
            <a:r>
              <a:rPr sz="1800" dirty="0">
                <a:latin typeface="Calibri"/>
                <a:cs typeface="Calibri"/>
              </a:rPr>
              <a:t>Existing</a:t>
            </a:r>
            <a:r>
              <a:rPr sz="1800" spc="120" dirty="0">
                <a:latin typeface="Calibri"/>
                <a:cs typeface="Calibri"/>
              </a:rPr>
              <a:t> </a:t>
            </a:r>
            <a:r>
              <a:rPr sz="1800" spc="50" dirty="0">
                <a:latin typeface="Calibri"/>
                <a:cs typeface="Calibri"/>
              </a:rPr>
              <a:t>prescriptions</a:t>
            </a:r>
            <a:r>
              <a:rPr sz="1800" spc="120" dirty="0">
                <a:latin typeface="Calibri"/>
                <a:cs typeface="Calibri"/>
              </a:rPr>
              <a:t> </a:t>
            </a:r>
            <a:r>
              <a:rPr sz="1800" spc="35" dirty="0">
                <a:latin typeface="Calibri"/>
                <a:cs typeface="Calibri"/>
              </a:rPr>
              <a:t>and </a:t>
            </a:r>
            <a:r>
              <a:rPr sz="1800" spc="10" dirty="0">
                <a:latin typeface="Calibri"/>
                <a:cs typeface="Calibri"/>
              </a:rPr>
              <a:t>prior</a:t>
            </a:r>
            <a:r>
              <a:rPr sz="1800" spc="60" dirty="0">
                <a:latin typeface="Calibri"/>
                <a:cs typeface="Calibri"/>
              </a:rPr>
              <a:t> </a:t>
            </a:r>
            <a:r>
              <a:rPr sz="1800" spc="20" dirty="0">
                <a:latin typeface="Calibri"/>
                <a:cs typeface="Calibri"/>
              </a:rPr>
              <a:t>authorizations</a:t>
            </a:r>
            <a:r>
              <a:rPr sz="1800" spc="55" dirty="0">
                <a:latin typeface="Calibri"/>
                <a:cs typeface="Calibri"/>
              </a:rPr>
              <a:t> </a:t>
            </a:r>
            <a:r>
              <a:rPr sz="1800" spc="-20" dirty="0">
                <a:latin typeface="Calibri"/>
                <a:cs typeface="Calibri"/>
              </a:rPr>
              <a:t>will </a:t>
            </a:r>
            <a:r>
              <a:rPr sz="1800" spc="10" dirty="0">
                <a:latin typeface="Calibri"/>
                <a:cs typeface="Calibri"/>
              </a:rPr>
              <a:t>continue</a:t>
            </a:r>
            <a:r>
              <a:rPr sz="1800" spc="85" dirty="0">
                <a:latin typeface="Calibri"/>
                <a:cs typeface="Calibri"/>
              </a:rPr>
              <a:t> </a:t>
            </a:r>
            <a:r>
              <a:rPr sz="1800" spc="10" dirty="0">
                <a:latin typeface="Calibri"/>
                <a:cs typeface="Calibri"/>
              </a:rPr>
              <a:t>through</a:t>
            </a:r>
            <a:r>
              <a:rPr sz="1800" spc="95" dirty="0">
                <a:latin typeface="Calibri"/>
                <a:cs typeface="Calibri"/>
              </a:rPr>
              <a:t> </a:t>
            </a:r>
            <a:r>
              <a:rPr sz="1800" spc="-10" dirty="0">
                <a:latin typeface="Calibri"/>
                <a:cs typeface="Calibri"/>
              </a:rPr>
              <a:t>normal </a:t>
            </a:r>
            <a:r>
              <a:rPr sz="1800" spc="85" dirty="0">
                <a:latin typeface="Calibri"/>
                <a:cs typeface="Calibri"/>
              </a:rPr>
              <a:t>processes,</a:t>
            </a:r>
            <a:r>
              <a:rPr sz="1800" spc="-45" dirty="0">
                <a:latin typeface="Calibri"/>
                <a:cs typeface="Calibri"/>
              </a:rPr>
              <a:t> </a:t>
            </a:r>
            <a:r>
              <a:rPr sz="1800" spc="-10" dirty="0">
                <a:latin typeface="Calibri"/>
                <a:cs typeface="Calibri"/>
              </a:rPr>
              <a:t>minimizing </a:t>
            </a:r>
            <a:r>
              <a:rPr sz="1800" spc="10" dirty="0">
                <a:latin typeface="Calibri"/>
                <a:cs typeface="Calibri"/>
              </a:rPr>
              <a:t>disruption</a:t>
            </a:r>
            <a:r>
              <a:rPr sz="1800" spc="55" dirty="0">
                <a:latin typeface="Calibri"/>
                <a:cs typeface="Calibri"/>
              </a:rPr>
              <a:t> </a:t>
            </a:r>
            <a:r>
              <a:rPr sz="1800" dirty="0">
                <a:latin typeface="Calibri"/>
                <a:cs typeface="Calibri"/>
              </a:rPr>
              <a:t>for</a:t>
            </a:r>
            <a:r>
              <a:rPr sz="1800" spc="55" dirty="0">
                <a:latin typeface="Calibri"/>
                <a:cs typeface="Calibri"/>
              </a:rPr>
              <a:t> </a:t>
            </a:r>
            <a:r>
              <a:rPr sz="1800" spc="45" dirty="0">
                <a:latin typeface="Calibri"/>
                <a:cs typeface="Calibri"/>
              </a:rPr>
              <a:t>employees </a:t>
            </a:r>
            <a:r>
              <a:rPr sz="1800" spc="60" dirty="0">
                <a:latin typeface="Calibri"/>
                <a:cs typeface="Calibri"/>
              </a:rPr>
              <a:t>and</a:t>
            </a:r>
            <a:r>
              <a:rPr sz="1800" spc="-30" dirty="0">
                <a:latin typeface="Calibri"/>
                <a:cs typeface="Calibri"/>
              </a:rPr>
              <a:t> </a:t>
            </a:r>
            <a:r>
              <a:rPr sz="1800" dirty="0">
                <a:latin typeface="Calibri"/>
                <a:cs typeface="Calibri"/>
              </a:rPr>
              <a:t>their</a:t>
            </a:r>
            <a:r>
              <a:rPr sz="1800" spc="-30" dirty="0">
                <a:latin typeface="Calibri"/>
                <a:cs typeface="Calibri"/>
              </a:rPr>
              <a:t> </a:t>
            </a:r>
            <a:r>
              <a:rPr sz="1800" spc="50" dirty="0">
                <a:latin typeface="Calibri"/>
                <a:cs typeface="Calibri"/>
              </a:rPr>
              <a:t>families</a:t>
            </a:r>
            <a:r>
              <a:rPr sz="1800" spc="-35" dirty="0">
                <a:latin typeface="Calibri"/>
                <a:cs typeface="Calibri"/>
              </a:rPr>
              <a:t> </a:t>
            </a:r>
            <a:r>
              <a:rPr sz="1800" spc="-10" dirty="0">
                <a:latin typeface="Calibri"/>
                <a:cs typeface="Calibri"/>
              </a:rPr>
              <a:t>during </a:t>
            </a:r>
            <a:r>
              <a:rPr sz="1800" dirty="0">
                <a:latin typeface="Calibri"/>
                <a:cs typeface="Calibri"/>
              </a:rPr>
              <a:t>the</a:t>
            </a:r>
            <a:r>
              <a:rPr sz="1800" spc="5" dirty="0">
                <a:latin typeface="Calibri"/>
                <a:cs typeface="Calibri"/>
              </a:rPr>
              <a:t> </a:t>
            </a:r>
            <a:r>
              <a:rPr sz="1800" spc="-10" dirty="0">
                <a:latin typeface="Calibri"/>
                <a:cs typeface="Calibri"/>
              </a:rPr>
              <a:t>transition.</a:t>
            </a:r>
            <a:endParaRPr sz="1800">
              <a:latin typeface="Calibri"/>
              <a:cs typeface="Calibri"/>
            </a:endParaRPr>
          </a:p>
        </p:txBody>
      </p:sp>
      <p:sp>
        <p:nvSpPr>
          <p:cNvPr id="13" name="object 13"/>
          <p:cNvSpPr txBox="1"/>
          <p:nvPr/>
        </p:nvSpPr>
        <p:spPr>
          <a:xfrm>
            <a:off x="3480855" y="2542840"/>
            <a:ext cx="2511425" cy="574040"/>
          </a:xfrm>
          <a:prstGeom prst="rect">
            <a:avLst/>
          </a:prstGeom>
        </p:spPr>
        <p:txBody>
          <a:bodyPr vert="horz" wrap="square" lIns="0" tIns="12700" rIns="0" bIns="0" rtlCol="0">
            <a:spAutoFit/>
          </a:bodyPr>
          <a:lstStyle/>
          <a:p>
            <a:pPr marL="12700" marR="5080" indent="205740">
              <a:lnSpc>
                <a:spcPct val="100000"/>
              </a:lnSpc>
              <a:spcBef>
                <a:spcPts val="100"/>
              </a:spcBef>
            </a:pPr>
            <a:r>
              <a:rPr sz="1800" b="1" spc="95" dirty="0">
                <a:latin typeface="Calibri"/>
                <a:cs typeface="Calibri"/>
              </a:rPr>
              <a:t>Supports</a:t>
            </a:r>
            <a:r>
              <a:rPr sz="1800" b="1" spc="-35" dirty="0">
                <a:latin typeface="Calibri"/>
                <a:cs typeface="Calibri"/>
              </a:rPr>
              <a:t> </a:t>
            </a:r>
            <a:r>
              <a:rPr sz="1800" b="1" spc="65" dirty="0">
                <a:latin typeface="Calibri"/>
                <a:cs typeface="Calibri"/>
              </a:rPr>
              <a:t>Long-</a:t>
            </a:r>
            <a:r>
              <a:rPr sz="1800" b="1" spc="-20" dirty="0">
                <a:latin typeface="Calibri"/>
                <a:cs typeface="Calibri"/>
              </a:rPr>
              <a:t>Term </a:t>
            </a:r>
            <a:r>
              <a:rPr sz="1800" b="1" spc="90" dirty="0">
                <a:latin typeface="Calibri"/>
                <a:cs typeface="Calibri"/>
              </a:rPr>
              <a:t>Healthcare</a:t>
            </a:r>
            <a:r>
              <a:rPr sz="1800" b="1" spc="-10" dirty="0">
                <a:latin typeface="Calibri"/>
                <a:cs typeface="Calibri"/>
              </a:rPr>
              <a:t> Affordability</a:t>
            </a:r>
            <a:endParaRPr sz="1800">
              <a:latin typeface="Calibri"/>
              <a:cs typeface="Calibri"/>
            </a:endParaRPr>
          </a:p>
        </p:txBody>
      </p:sp>
      <p:sp>
        <p:nvSpPr>
          <p:cNvPr id="14" name="object 14"/>
          <p:cNvSpPr txBox="1"/>
          <p:nvPr/>
        </p:nvSpPr>
        <p:spPr>
          <a:xfrm>
            <a:off x="3497771" y="3365800"/>
            <a:ext cx="2477135" cy="2219960"/>
          </a:xfrm>
          <a:prstGeom prst="rect">
            <a:avLst/>
          </a:prstGeom>
        </p:spPr>
        <p:txBody>
          <a:bodyPr vert="horz" wrap="square" lIns="0" tIns="12700" rIns="0" bIns="0" rtlCol="0">
            <a:spAutoFit/>
          </a:bodyPr>
          <a:lstStyle/>
          <a:p>
            <a:pPr marL="12065" marR="5080" algn="ctr">
              <a:lnSpc>
                <a:spcPct val="100000"/>
              </a:lnSpc>
              <a:spcBef>
                <a:spcPts val="100"/>
              </a:spcBef>
            </a:pPr>
            <a:r>
              <a:rPr sz="1800" dirty="0">
                <a:latin typeface="Calibri"/>
                <a:cs typeface="Calibri"/>
              </a:rPr>
              <a:t>The</a:t>
            </a:r>
            <a:r>
              <a:rPr sz="1800" spc="-10" dirty="0">
                <a:latin typeface="Calibri"/>
                <a:cs typeface="Calibri"/>
              </a:rPr>
              <a:t> </a:t>
            </a:r>
            <a:r>
              <a:rPr sz="1800" spc="60" dirty="0">
                <a:latin typeface="Calibri"/>
                <a:cs typeface="Calibri"/>
              </a:rPr>
              <a:t>change</a:t>
            </a:r>
            <a:r>
              <a:rPr sz="1800" spc="-20" dirty="0">
                <a:latin typeface="Calibri"/>
                <a:cs typeface="Calibri"/>
              </a:rPr>
              <a:t> </a:t>
            </a:r>
            <a:r>
              <a:rPr sz="1800" spc="90" dirty="0">
                <a:latin typeface="Calibri"/>
                <a:cs typeface="Calibri"/>
              </a:rPr>
              <a:t>is</a:t>
            </a:r>
            <a:r>
              <a:rPr sz="1800" spc="-20" dirty="0">
                <a:latin typeface="Calibri"/>
                <a:cs typeface="Calibri"/>
              </a:rPr>
              <a:t> </a:t>
            </a:r>
            <a:r>
              <a:rPr sz="1800" dirty="0">
                <a:latin typeface="Calibri"/>
                <a:cs typeface="Calibri"/>
              </a:rPr>
              <a:t>part</a:t>
            </a:r>
            <a:r>
              <a:rPr sz="1800" spc="15" dirty="0">
                <a:latin typeface="Calibri"/>
                <a:cs typeface="Calibri"/>
              </a:rPr>
              <a:t> </a:t>
            </a:r>
            <a:r>
              <a:rPr sz="1800" spc="-25" dirty="0">
                <a:latin typeface="Calibri"/>
                <a:cs typeface="Calibri"/>
              </a:rPr>
              <a:t>of </a:t>
            </a:r>
            <a:r>
              <a:rPr sz="1800" spc="80" dirty="0">
                <a:latin typeface="Calibri"/>
                <a:cs typeface="Calibri"/>
              </a:rPr>
              <a:t>Cummins'</a:t>
            </a:r>
            <a:r>
              <a:rPr sz="1800" spc="-50" dirty="0">
                <a:latin typeface="Calibri"/>
                <a:cs typeface="Calibri"/>
              </a:rPr>
              <a:t> </a:t>
            </a:r>
            <a:r>
              <a:rPr sz="1800" spc="-10" dirty="0">
                <a:latin typeface="Calibri"/>
                <a:cs typeface="Calibri"/>
              </a:rPr>
              <a:t>broader </a:t>
            </a:r>
            <a:r>
              <a:rPr sz="1800" spc="45" dirty="0">
                <a:latin typeface="Calibri"/>
                <a:cs typeface="Calibri"/>
              </a:rPr>
              <a:t>healthcare</a:t>
            </a:r>
            <a:r>
              <a:rPr sz="1800" spc="-45" dirty="0">
                <a:latin typeface="Calibri"/>
                <a:cs typeface="Calibri"/>
              </a:rPr>
              <a:t> </a:t>
            </a:r>
            <a:r>
              <a:rPr sz="1800" spc="-10" dirty="0">
                <a:latin typeface="Calibri"/>
                <a:cs typeface="Calibri"/>
              </a:rPr>
              <a:t>optimization </a:t>
            </a:r>
            <a:r>
              <a:rPr sz="1800" dirty="0">
                <a:latin typeface="Calibri"/>
                <a:cs typeface="Calibri"/>
              </a:rPr>
              <a:t>strategy</a:t>
            </a:r>
            <a:r>
              <a:rPr sz="1800" spc="25" dirty="0">
                <a:latin typeface="Calibri"/>
                <a:cs typeface="Calibri"/>
              </a:rPr>
              <a:t> </a:t>
            </a:r>
            <a:r>
              <a:rPr sz="1800" dirty="0">
                <a:latin typeface="Calibri"/>
                <a:cs typeface="Calibri"/>
              </a:rPr>
              <a:t>to</a:t>
            </a:r>
            <a:r>
              <a:rPr sz="1800" spc="15" dirty="0">
                <a:latin typeface="Calibri"/>
                <a:cs typeface="Calibri"/>
              </a:rPr>
              <a:t> </a:t>
            </a:r>
            <a:r>
              <a:rPr sz="1800" spc="60" dirty="0">
                <a:latin typeface="Calibri"/>
                <a:cs typeface="Calibri"/>
              </a:rPr>
              <a:t>manage</a:t>
            </a:r>
            <a:r>
              <a:rPr sz="1800" dirty="0">
                <a:latin typeface="Calibri"/>
                <a:cs typeface="Calibri"/>
              </a:rPr>
              <a:t> </a:t>
            </a:r>
            <a:r>
              <a:rPr sz="1800" spc="-10" dirty="0">
                <a:latin typeface="Calibri"/>
                <a:cs typeface="Calibri"/>
              </a:rPr>
              <a:t>rising </a:t>
            </a:r>
            <a:r>
              <a:rPr sz="1800" spc="60" dirty="0">
                <a:latin typeface="Calibri"/>
                <a:cs typeface="Calibri"/>
              </a:rPr>
              <a:t>pharmacy</a:t>
            </a:r>
            <a:r>
              <a:rPr sz="1800" spc="-25" dirty="0">
                <a:latin typeface="Calibri"/>
                <a:cs typeface="Calibri"/>
              </a:rPr>
              <a:t> </a:t>
            </a:r>
            <a:r>
              <a:rPr sz="1800" spc="95" dirty="0">
                <a:latin typeface="Calibri"/>
                <a:cs typeface="Calibri"/>
              </a:rPr>
              <a:t>costs</a:t>
            </a:r>
            <a:r>
              <a:rPr sz="1800" spc="-15" dirty="0">
                <a:latin typeface="Calibri"/>
                <a:cs typeface="Calibri"/>
              </a:rPr>
              <a:t> </a:t>
            </a:r>
            <a:r>
              <a:rPr sz="1800" spc="-20" dirty="0">
                <a:latin typeface="Calibri"/>
                <a:cs typeface="Calibri"/>
              </a:rPr>
              <a:t>while </a:t>
            </a:r>
            <a:r>
              <a:rPr sz="1800" spc="10" dirty="0">
                <a:latin typeface="Calibri"/>
                <a:cs typeface="Calibri"/>
              </a:rPr>
              <a:t>maintaining</a:t>
            </a:r>
            <a:r>
              <a:rPr sz="1800" spc="210" dirty="0">
                <a:latin typeface="Calibri"/>
                <a:cs typeface="Calibri"/>
              </a:rPr>
              <a:t> </a:t>
            </a:r>
            <a:r>
              <a:rPr sz="1800" spc="-10" dirty="0">
                <a:latin typeface="Calibri"/>
                <a:cs typeface="Calibri"/>
              </a:rPr>
              <a:t>competitive, </a:t>
            </a:r>
            <a:r>
              <a:rPr sz="1800" spc="60" dirty="0">
                <a:latin typeface="Calibri"/>
                <a:cs typeface="Calibri"/>
              </a:rPr>
              <a:t>sustainable</a:t>
            </a:r>
            <a:r>
              <a:rPr sz="1800" spc="114" dirty="0">
                <a:latin typeface="Calibri"/>
                <a:cs typeface="Calibri"/>
              </a:rPr>
              <a:t> </a:t>
            </a:r>
            <a:r>
              <a:rPr sz="1800" dirty="0">
                <a:latin typeface="Calibri"/>
                <a:cs typeface="Calibri"/>
              </a:rPr>
              <a:t>benefits</a:t>
            </a:r>
            <a:r>
              <a:rPr sz="1800" spc="145" dirty="0">
                <a:latin typeface="Calibri"/>
                <a:cs typeface="Calibri"/>
              </a:rPr>
              <a:t> </a:t>
            </a:r>
            <a:r>
              <a:rPr sz="1800" spc="-25" dirty="0">
                <a:latin typeface="Calibri"/>
                <a:cs typeface="Calibri"/>
              </a:rPr>
              <a:t>for </a:t>
            </a:r>
            <a:r>
              <a:rPr sz="1800" spc="45" dirty="0">
                <a:latin typeface="Calibri"/>
                <a:cs typeface="Calibri"/>
              </a:rPr>
              <a:t>employees</a:t>
            </a:r>
            <a:endParaRPr sz="1800">
              <a:latin typeface="Calibri"/>
              <a:cs typeface="Calibri"/>
            </a:endParaRPr>
          </a:p>
        </p:txBody>
      </p:sp>
      <p:sp>
        <p:nvSpPr>
          <p:cNvPr id="15" name="object 15"/>
          <p:cNvSpPr/>
          <p:nvPr/>
        </p:nvSpPr>
        <p:spPr>
          <a:xfrm>
            <a:off x="4453483" y="1957590"/>
            <a:ext cx="566420" cy="441959"/>
          </a:xfrm>
          <a:custGeom>
            <a:avLst/>
            <a:gdLst/>
            <a:ahLst/>
            <a:cxnLst/>
            <a:rect l="l" t="t" r="r" b="b"/>
            <a:pathLst>
              <a:path w="566420" h="441960">
                <a:moveTo>
                  <a:pt x="339839" y="81699"/>
                </a:moveTo>
                <a:lnTo>
                  <a:pt x="292392" y="61976"/>
                </a:lnTo>
                <a:lnTo>
                  <a:pt x="247726" y="57251"/>
                </a:lnTo>
                <a:lnTo>
                  <a:pt x="236220" y="57645"/>
                </a:lnTo>
                <a:lnTo>
                  <a:pt x="224790" y="58737"/>
                </a:lnTo>
                <a:lnTo>
                  <a:pt x="213487" y="60502"/>
                </a:lnTo>
                <a:lnTo>
                  <a:pt x="198882" y="63538"/>
                </a:lnTo>
                <a:lnTo>
                  <a:pt x="196088" y="67729"/>
                </a:lnTo>
                <a:lnTo>
                  <a:pt x="198882" y="74714"/>
                </a:lnTo>
                <a:lnTo>
                  <a:pt x="202374" y="77508"/>
                </a:lnTo>
                <a:lnTo>
                  <a:pt x="205854" y="76111"/>
                </a:lnTo>
                <a:lnTo>
                  <a:pt x="205854" y="75412"/>
                </a:lnTo>
                <a:lnTo>
                  <a:pt x="206552" y="75412"/>
                </a:lnTo>
                <a:lnTo>
                  <a:pt x="216623" y="73177"/>
                </a:lnTo>
                <a:lnTo>
                  <a:pt x="226885" y="71653"/>
                </a:lnTo>
                <a:lnTo>
                  <a:pt x="237274" y="70789"/>
                </a:lnTo>
                <a:lnTo>
                  <a:pt x="247726" y="70523"/>
                </a:lnTo>
                <a:lnTo>
                  <a:pt x="268630" y="71983"/>
                </a:lnTo>
                <a:lnTo>
                  <a:pt x="289331" y="75412"/>
                </a:lnTo>
                <a:lnTo>
                  <a:pt x="309651" y="80937"/>
                </a:lnTo>
                <a:lnTo>
                  <a:pt x="332867" y="90068"/>
                </a:lnTo>
                <a:lnTo>
                  <a:pt x="337045" y="88671"/>
                </a:lnTo>
                <a:lnTo>
                  <a:pt x="339839" y="81699"/>
                </a:lnTo>
                <a:close/>
              </a:path>
              <a:path w="566420" h="441960">
                <a:moveTo>
                  <a:pt x="565937" y="148590"/>
                </a:moveTo>
                <a:lnTo>
                  <a:pt x="563143" y="144780"/>
                </a:lnTo>
                <a:lnTo>
                  <a:pt x="543267" y="144780"/>
                </a:lnTo>
                <a:lnTo>
                  <a:pt x="529564" y="146050"/>
                </a:lnTo>
                <a:lnTo>
                  <a:pt x="518337" y="149860"/>
                </a:lnTo>
                <a:lnTo>
                  <a:pt x="509409" y="154940"/>
                </a:lnTo>
                <a:lnTo>
                  <a:pt x="497801" y="153670"/>
                </a:lnTo>
                <a:lnTo>
                  <a:pt x="486117" y="153670"/>
                </a:lnTo>
                <a:lnTo>
                  <a:pt x="474573" y="154940"/>
                </a:lnTo>
                <a:lnTo>
                  <a:pt x="463359" y="158750"/>
                </a:lnTo>
                <a:lnTo>
                  <a:pt x="461962" y="154940"/>
                </a:lnTo>
                <a:lnTo>
                  <a:pt x="460565" y="152641"/>
                </a:lnTo>
                <a:lnTo>
                  <a:pt x="460565" y="217170"/>
                </a:lnTo>
                <a:lnTo>
                  <a:pt x="456552" y="250190"/>
                </a:lnTo>
                <a:lnTo>
                  <a:pt x="444690" y="281940"/>
                </a:lnTo>
                <a:lnTo>
                  <a:pt x="425234" y="313690"/>
                </a:lnTo>
                <a:lnTo>
                  <a:pt x="398462" y="341630"/>
                </a:lnTo>
                <a:lnTo>
                  <a:pt x="388061" y="350520"/>
                </a:lnTo>
                <a:lnTo>
                  <a:pt x="378040" y="359410"/>
                </a:lnTo>
                <a:lnTo>
                  <a:pt x="370395" y="364490"/>
                </a:lnTo>
                <a:lnTo>
                  <a:pt x="367055" y="367030"/>
                </a:lnTo>
                <a:lnTo>
                  <a:pt x="364261" y="369570"/>
                </a:lnTo>
                <a:lnTo>
                  <a:pt x="363562" y="374650"/>
                </a:lnTo>
                <a:lnTo>
                  <a:pt x="365658" y="377190"/>
                </a:lnTo>
                <a:lnTo>
                  <a:pt x="367055" y="378460"/>
                </a:lnTo>
                <a:lnTo>
                  <a:pt x="369150" y="379730"/>
                </a:lnTo>
                <a:lnTo>
                  <a:pt x="372643" y="379730"/>
                </a:lnTo>
                <a:lnTo>
                  <a:pt x="375424" y="378460"/>
                </a:lnTo>
                <a:lnTo>
                  <a:pt x="377520" y="375920"/>
                </a:lnTo>
                <a:lnTo>
                  <a:pt x="381012" y="374650"/>
                </a:lnTo>
                <a:lnTo>
                  <a:pt x="371944" y="427990"/>
                </a:lnTo>
                <a:lnTo>
                  <a:pt x="325882" y="427990"/>
                </a:lnTo>
                <a:lnTo>
                  <a:pt x="321919" y="405130"/>
                </a:lnTo>
                <a:lnTo>
                  <a:pt x="321005" y="400050"/>
                </a:lnTo>
                <a:lnTo>
                  <a:pt x="318909" y="388620"/>
                </a:lnTo>
                <a:lnTo>
                  <a:pt x="304253" y="392430"/>
                </a:lnTo>
                <a:lnTo>
                  <a:pt x="291160" y="396240"/>
                </a:lnTo>
                <a:lnTo>
                  <a:pt x="251218" y="400050"/>
                </a:lnTo>
                <a:lnTo>
                  <a:pt x="243370" y="398780"/>
                </a:lnTo>
                <a:lnTo>
                  <a:pt x="235521" y="398780"/>
                </a:lnTo>
                <a:lnTo>
                  <a:pt x="219811" y="396240"/>
                </a:lnTo>
                <a:lnTo>
                  <a:pt x="197231" y="391160"/>
                </a:lnTo>
                <a:lnTo>
                  <a:pt x="175158" y="383540"/>
                </a:lnTo>
                <a:lnTo>
                  <a:pt x="171665" y="382270"/>
                </a:lnTo>
                <a:lnTo>
                  <a:pt x="167474" y="383540"/>
                </a:lnTo>
                <a:lnTo>
                  <a:pt x="164693" y="389890"/>
                </a:lnTo>
                <a:lnTo>
                  <a:pt x="166090" y="394970"/>
                </a:lnTo>
                <a:lnTo>
                  <a:pt x="169570" y="396240"/>
                </a:lnTo>
                <a:lnTo>
                  <a:pt x="173761" y="397510"/>
                </a:lnTo>
                <a:lnTo>
                  <a:pt x="180035" y="400050"/>
                </a:lnTo>
                <a:lnTo>
                  <a:pt x="187020" y="402590"/>
                </a:lnTo>
                <a:lnTo>
                  <a:pt x="187718" y="405130"/>
                </a:lnTo>
                <a:lnTo>
                  <a:pt x="184226" y="426720"/>
                </a:lnTo>
                <a:lnTo>
                  <a:pt x="184226" y="427990"/>
                </a:lnTo>
                <a:lnTo>
                  <a:pt x="138176" y="427990"/>
                </a:lnTo>
                <a:lnTo>
                  <a:pt x="138176" y="426720"/>
                </a:lnTo>
                <a:lnTo>
                  <a:pt x="127698" y="363220"/>
                </a:lnTo>
                <a:lnTo>
                  <a:pt x="126314" y="358140"/>
                </a:lnTo>
                <a:lnTo>
                  <a:pt x="123520" y="351790"/>
                </a:lnTo>
                <a:lnTo>
                  <a:pt x="104432" y="332740"/>
                </a:lnTo>
                <a:lnTo>
                  <a:pt x="91249" y="316230"/>
                </a:lnTo>
                <a:lnTo>
                  <a:pt x="79883" y="299720"/>
                </a:lnTo>
                <a:lnTo>
                  <a:pt x="70485" y="280670"/>
                </a:lnTo>
                <a:lnTo>
                  <a:pt x="66992" y="274320"/>
                </a:lnTo>
                <a:lnTo>
                  <a:pt x="60718" y="267970"/>
                </a:lnTo>
                <a:lnTo>
                  <a:pt x="52336" y="265430"/>
                </a:lnTo>
                <a:lnTo>
                  <a:pt x="50939" y="265430"/>
                </a:lnTo>
                <a:lnTo>
                  <a:pt x="25120" y="259080"/>
                </a:lnTo>
                <a:lnTo>
                  <a:pt x="18846" y="257810"/>
                </a:lnTo>
                <a:lnTo>
                  <a:pt x="14655" y="252730"/>
                </a:lnTo>
                <a:lnTo>
                  <a:pt x="14655" y="189230"/>
                </a:lnTo>
                <a:lnTo>
                  <a:pt x="13957" y="189230"/>
                </a:lnTo>
                <a:lnTo>
                  <a:pt x="13258" y="182880"/>
                </a:lnTo>
                <a:lnTo>
                  <a:pt x="18148" y="177800"/>
                </a:lnTo>
                <a:lnTo>
                  <a:pt x="57226" y="167640"/>
                </a:lnTo>
                <a:lnTo>
                  <a:pt x="64897" y="161290"/>
                </a:lnTo>
                <a:lnTo>
                  <a:pt x="87515" y="119380"/>
                </a:lnTo>
                <a:lnTo>
                  <a:pt x="113461" y="91440"/>
                </a:lnTo>
                <a:lnTo>
                  <a:pt x="120027" y="86360"/>
                </a:lnTo>
                <a:lnTo>
                  <a:pt x="122821" y="83820"/>
                </a:lnTo>
                <a:lnTo>
                  <a:pt x="123520" y="78740"/>
                </a:lnTo>
                <a:lnTo>
                  <a:pt x="120726" y="76200"/>
                </a:lnTo>
                <a:lnTo>
                  <a:pt x="118630" y="73660"/>
                </a:lnTo>
                <a:lnTo>
                  <a:pt x="113753" y="72390"/>
                </a:lnTo>
                <a:lnTo>
                  <a:pt x="110959" y="74930"/>
                </a:lnTo>
                <a:lnTo>
                  <a:pt x="108864" y="77470"/>
                </a:lnTo>
                <a:lnTo>
                  <a:pt x="106768" y="78740"/>
                </a:lnTo>
                <a:lnTo>
                  <a:pt x="86537" y="21590"/>
                </a:lnTo>
                <a:lnTo>
                  <a:pt x="157010" y="54610"/>
                </a:lnTo>
                <a:lnTo>
                  <a:pt x="162598" y="57150"/>
                </a:lnTo>
                <a:lnTo>
                  <a:pt x="168173" y="54610"/>
                </a:lnTo>
                <a:lnTo>
                  <a:pt x="188709" y="45720"/>
                </a:lnTo>
                <a:lnTo>
                  <a:pt x="205295" y="40640"/>
                </a:lnTo>
                <a:lnTo>
                  <a:pt x="209435" y="39370"/>
                </a:lnTo>
                <a:lnTo>
                  <a:pt x="230289" y="35560"/>
                </a:lnTo>
                <a:lnTo>
                  <a:pt x="251218" y="35560"/>
                </a:lnTo>
                <a:lnTo>
                  <a:pt x="300494" y="40640"/>
                </a:lnTo>
                <a:lnTo>
                  <a:pt x="347662" y="58420"/>
                </a:lnTo>
                <a:lnTo>
                  <a:pt x="389940" y="85090"/>
                </a:lnTo>
                <a:lnTo>
                  <a:pt x="424548" y="119380"/>
                </a:lnTo>
                <a:lnTo>
                  <a:pt x="448703" y="160020"/>
                </a:lnTo>
                <a:lnTo>
                  <a:pt x="459867" y="201930"/>
                </a:lnTo>
                <a:lnTo>
                  <a:pt x="459955" y="203200"/>
                </a:lnTo>
                <a:lnTo>
                  <a:pt x="460324" y="208280"/>
                </a:lnTo>
                <a:lnTo>
                  <a:pt x="460438" y="210820"/>
                </a:lnTo>
                <a:lnTo>
                  <a:pt x="460540" y="215900"/>
                </a:lnTo>
                <a:lnTo>
                  <a:pt x="460565" y="217170"/>
                </a:lnTo>
                <a:lnTo>
                  <a:pt x="460565" y="152641"/>
                </a:lnTo>
                <a:lnTo>
                  <a:pt x="435749" y="111760"/>
                </a:lnTo>
                <a:lnTo>
                  <a:pt x="398526" y="74930"/>
                </a:lnTo>
                <a:lnTo>
                  <a:pt x="353339" y="45720"/>
                </a:lnTo>
                <a:lnTo>
                  <a:pt x="324688" y="35560"/>
                </a:lnTo>
                <a:lnTo>
                  <a:pt x="303212" y="27940"/>
                </a:lnTo>
                <a:lnTo>
                  <a:pt x="251218" y="21590"/>
                </a:lnTo>
                <a:lnTo>
                  <a:pt x="228752" y="22860"/>
                </a:lnTo>
                <a:lnTo>
                  <a:pt x="206552" y="26670"/>
                </a:lnTo>
                <a:lnTo>
                  <a:pt x="184886" y="31750"/>
                </a:lnTo>
                <a:lnTo>
                  <a:pt x="163995" y="40640"/>
                </a:lnTo>
                <a:lnTo>
                  <a:pt x="123761" y="21590"/>
                </a:lnTo>
                <a:lnTo>
                  <a:pt x="78155" y="0"/>
                </a:lnTo>
                <a:lnTo>
                  <a:pt x="71183" y="0"/>
                </a:lnTo>
                <a:lnTo>
                  <a:pt x="68389" y="2540"/>
                </a:lnTo>
                <a:lnTo>
                  <a:pt x="68389" y="8890"/>
                </a:lnTo>
                <a:lnTo>
                  <a:pt x="96304" y="87630"/>
                </a:lnTo>
                <a:lnTo>
                  <a:pt x="94208" y="88900"/>
                </a:lnTo>
                <a:lnTo>
                  <a:pt x="92113" y="92710"/>
                </a:lnTo>
                <a:lnTo>
                  <a:pt x="88620" y="95250"/>
                </a:lnTo>
                <a:lnTo>
                  <a:pt x="79082" y="107950"/>
                </a:lnTo>
                <a:lnTo>
                  <a:pt x="70396" y="120650"/>
                </a:lnTo>
                <a:lnTo>
                  <a:pt x="62623" y="133350"/>
                </a:lnTo>
                <a:lnTo>
                  <a:pt x="55829" y="147320"/>
                </a:lnTo>
                <a:lnTo>
                  <a:pt x="54432" y="151130"/>
                </a:lnTo>
                <a:lnTo>
                  <a:pt x="50241" y="154940"/>
                </a:lnTo>
                <a:lnTo>
                  <a:pt x="46062" y="156210"/>
                </a:lnTo>
                <a:lnTo>
                  <a:pt x="20942" y="162560"/>
                </a:lnTo>
                <a:lnTo>
                  <a:pt x="12268" y="165100"/>
                </a:lnTo>
                <a:lnTo>
                  <a:pt x="5499" y="171450"/>
                </a:lnTo>
                <a:lnTo>
                  <a:pt x="1219" y="180340"/>
                </a:lnTo>
                <a:lnTo>
                  <a:pt x="0" y="189230"/>
                </a:lnTo>
                <a:lnTo>
                  <a:pt x="0" y="243840"/>
                </a:lnTo>
                <a:lnTo>
                  <a:pt x="46761" y="276860"/>
                </a:lnTo>
                <a:lnTo>
                  <a:pt x="50939" y="278130"/>
                </a:lnTo>
                <a:lnTo>
                  <a:pt x="54432" y="281940"/>
                </a:lnTo>
                <a:lnTo>
                  <a:pt x="56527" y="285750"/>
                </a:lnTo>
                <a:lnTo>
                  <a:pt x="66573" y="306070"/>
                </a:lnTo>
                <a:lnTo>
                  <a:pt x="78765" y="323850"/>
                </a:lnTo>
                <a:lnTo>
                  <a:pt x="92938" y="341630"/>
                </a:lnTo>
                <a:lnTo>
                  <a:pt x="110959" y="359410"/>
                </a:lnTo>
                <a:lnTo>
                  <a:pt x="113055" y="361950"/>
                </a:lnTo>
                <a:lnTo>
                  <a:pt x="113753" y="365760"/>
                </a:lnTo>
                <a:lnTo>
                  <a:pt x="124218" y="429260"/>
                </a:lnTo>
                <a:lnTo>
                  <a:pt x="125615" y="436880"/>
                </a:lnTo>
                <a:lnTo>
                  <a:pt x="131191" y="441960"/>
                </a:lnTo>
                <a:lnTo>
                  <a:pt x="191211" y="441960"/>
                </a:lnTo>
                <a:lnTo>
                  <a:pt x="196786" y="436880"/>
                </a:lnTo>
                <a:lnTo>
                  <a:pt x="198183" y="429260"/>
                </a:lnTo>
                <a:lnTo>
                  <a:pt x="198386" y="427990"/>
                </a:lnTo>
                <a:lnTo>
                  <a:pt x="201676" y="407670"/>
                </a:lnTo>
                <a:lnTo>
                  <a:pt x="212839" y="410210"/>
                </a:lnTo>
                <a:lnTo>
                  <a:pt x="224002" y="411480"/>
                </a:lnTo>
                <a:lnTo>
                  <a:pt x="230911" y="412750"/>
                </a:lnTo>
                <a:lnTo>
                  <a:pt x="245008" y="412750"/>
                </a:lnTo>
                <a:lnTo>
                  <a:pt x="251917" y="414020"/>
                </a:lnTo>
                <a:lnTo>
                  <a:pt x="280441" y="411480"/>
                </a:lnTo>
                <a:lnTo>
                  <a:pt x="294601" y="408940"/>
                </a:lnTo>
                <a:lnTo>
                  <a:pt x="299212" y="407670"/>
                </a:lnTo>
                <a:lnTo>
                  <a:pt x="308444" y="405130"/>
                </a:lnTo>
                <a:lnTo>
                  <a:pt x="312623" y="429260"/>
                </a:lnTo>
                <a:lnTo>
                  <a:pt x="314020" y="436880"/>
                </a:lnTo>
                <a:lnTo>
                  <a:pt x="319608" y="441960"/>
                </a:lnTo>
                <a:lnTo>
                  <a:pt x="379615" y="441960"/>
                </a:lnTo>
                <a:lnTo>
                  <a:pt x="385203" y="436880"/>
                </a:lnTo>
                <a:lnTo>
                  <a:pt x="386600" y="429260"/>
                </a:lnTo>
                <a:lnTo>
                  <a:pt x="386803" y="427990"/>
                </a:lnTo>
                <a:lnTo>
                  <a:pt x="395592" y="374650"/>
                </a:lnTo>
                <a:lnTo>
                  <a:pt x="397065" y="365760"/>
                </a:lnTo>
                <a:lnTo>
                  <a:pt x="397764" y="361950"/>
                </a:lnTo>
                <a:lnTo>
                  <a:pt x="399161" y="359410"/>
                </a:lnTo>
                <a:lnTo>
                  <a:pt x="401942" y="358140"/>
                </a:lnTo>
                <a:lnTo>
                  <a:pt x="406133" y="353060"/>
                </a:lnTo>
                <a:lnTo>
                  <a:pt x="438899" y="317500"/>
                </a:lnTo>
                <a:lnTo>
                  <a:pt x="470154" y="252730"/>
                </a:lnTo>
                <a:lnTo>
                  <a:pt x="474522" y="215900"/>
                </a:lnTo>
                <a:lnTo>
                  <a:pt x="474472" y="214630"/>
                </a:lnTo>
                <a:lnTo>
                  <a:pt x="474256" y="208280"/>
                </a:lnTo>
                <a:lnTo>
                  <a:pt x="473468" y="199390"/>
                </a:lnTo>
                <a:lnTo>
                  <a:pt x="472160" y="190500"/>
                </a:lnTo>
                <a:lnTo>
                  <a:pt x="470331" y="182880"/>
                </a:lnTo>
                <a:lnTo>
                  <a:pt x="467537" y="172720"/>
                </a:lnTo>
                <a:lnTo>
                  <a:pt x="474878" y="171450"/>
                </a:lnTo>
                <a:lnTo>
                  <a:pt x="482282" y="168910"/>
                </a:lnTo>
                <a:lnTo>
                  <a:pt x="489813" y="167640"/>
                </a:lnTo>
                <a:lnTo>
                  <a:pt x="497547" y="167640"/>
                </a:lnTo>
                <a:lnTo>
                  <a:pt x="494169" y="173990"/>
                </a:lnTo>
                <a:lnTo>
                  <a:pt x="491439" y="180340"/>
                </a:lnTo>
                <a:lnTo>
                  <a:pt x="489496" y="187960"/>
                </a:lnTo>
                <a:lnTo>
                  <a:pt x="488480" y="194310"/>
                </a:lnTo>
                <a:lnTo>
                  <a:pt x="488365" y="199390"/>
                </a:lnTo>
                <a:lnTo>
                  <a:pt x="488315" y="201930"/>
                </a:lnTo>
                <a:lnTo>
                  <a:pt x="489788" y="210820"/>
                </a:lnTo>
                <a:lnTo>
                  <a:pt x="492696" y="217170"/>
                </a:lnTo>
                <a:lnTo>
                  <a:pt x="496849" y="224790"/>
                </a:lnTo>
                <a:lnTo>
                  <a:pt x="502437" y="229870"/>
                </a:lnTo>
                <a:lnTo>
                  <a:pt x="510806" y="233680"/>
                </a:lnTo>
                <a:lnTo>
                  <a:pt x="519176" y="233680"/>
                </a:lnTo>
                <a:lnTo>
                  <a:pt x="547217" y="203200"/>
                </a:lnTo>
                <a:lnTo>
                  <a:pt x="547154" y="201930"/>
                </a:lnTo>
                <a:lnTo>
                  <a:pt x="547027" y="199390"/>
                </a:lnTo>
                <a:lnTo>
                  <a:pt x="546658" y="191770"/>
                </a:lnTo>
                <a:lnTo>
                  <a:pt x="542836" y="180340"/>
                </a:lnTo>
                <a:lnTo>
                  <a:pt x="535927" y="171450"/>
                </a:lnTo>
                <a:lnTo>
                  <a:pt x="533615" y="168935"/>
                </a:lnTo>
                <a:lnTo>
                  <a:pt x="533615" y="201930"/>
                </a:lnTo>
                <a:lnTo>
                  <a:pt x="530352" y="214630"/>
                </a:lnTo>
                <a:lnTo>
                  <a:pt x="524764" y="219710"/>
                </a:lnTo>
                <a:lnTo>
                  <a:pt x="514997" y="219710"/>
                </a:lnTo>
                <a:lnTo>
                  <a:pt x="510108" y="218440"/>
                </a:lnTo>
                <a:lnTo>
                  <a:pt x="507314" y="214630"/>
                </a:lnTo>
                <a:lnTo>
                  <a:pt x="503135" y="209550"/>
                </a:lnTo>
                <a:lnTo>
                  <a:pt x="501738" y="201930"/>
                </a:lnTo>
                <a:lnTo>
                  <a:pt x="502437" y="195580"/>
                </a:lnTo>
                <a:lnTo>
                  <a:pt x="503466" y="189230"/>
                </a:lnTo>
                <a:lnTo>
                  <a:pt x="505485" y="182880"/>
                </a:lnTo>
                <a:lnTo>
                  <a:pt x="508419" y="176530"/>
                </a:lnTo>
                <a:lnTo>
                  <a:pt x="512203" y="171450"/>
                </a:lnTo>
                <a:lnTo>
                  <a:pt x="517779" y="173990"/>
                </a:lnTo>
                <a:lnTo>
                  <a:pt x="533615" y="201930"/>
                </a:lnTo>
                <a:lnTo>
                  <a:pt x="533615" y="168935"/>
                </a:lnTo>
                <a:lnTo>
                  <a:pt x="532434" y="167640"/>
                </a:lnTo>
                <a:lnTo>
                  <a:pt x="528955" y="163830"/>
                </a:lnTo>
                <a:lnTo>
                  <a:pt x="524764" y="162560"/>
                </a:lnTo>
                <a:lnTo>
                  <a:pt x="532841" y="160020"/>
                </a:lnTo>
                <a:lnTo>
                  <a:pt x="541312" y="158750"/>
                </a:lnTo>
                <a:lnTo>
                  <a:pt x="549783" y="157480"/>
                </a:lnTo>
                <a:lnTo>
                  <a:pt x="558253" y="158750"/>
                </a:lnTo>
                <a:lnTo>
                  <a:pt x="562444" y="158750"/>
                </a:lnTo>
                <a:lnTo>
                  <a:pt x="563841" y="157480"/>
                </a:lnTo>
                <a:lnTo>
                  <a:pt x="565238" y="156210"/>
                </a:lnTo>
                <a:lnTo>
                  <a:pt x="565467" y="154940"/>
                </a:lnTo>
                <a:lnTo>
                  <a:pt x="565937" y="152400"/>
                </a:lnTo>
                <a:lnTo>
                  <a:pt x="565937" y="148590"/>
                </a:lnTo>
                <a:close/>
              </a:path>
            </a:pathLst>
          </a:custGeom>
          <a:solidFill>
            <a:srgbClr val="000000"/>
          </a:solidFill>
        </p:spPr>
        <p:txBody>
          <a:bodyPr wrap="square" lIns="0" tIns="0" rIns="0" bIns="0" rtlCol="0"/>
          <a:lstStyle/>
          <a:p>
            <a:endParaRPr/>
          </a:p>
        </p:txBody>
      </p:sp>
      <p:grpSp>
        <p:nvGrpSpPr>
          <p:cNvPr id="16" name="object 16"/>
          <p:cNvGrpSpPr/>
          <p:nvPr/>
        </p:nvGrpSpPr>
        <p:grpSpPr>
          <a:xfrm>
            <a:off x="1631853" y="1923316"/>
            <a:ext cx="446405" cy="509905"/>
            <a:chOff x="1631853" y="1923316"/>
            <a:chExt cx="446405" cy="509905"/>
          </a:xfrm>
        </p:grpSpPr>
        <p:pic>
          <p:nvPicPr>
            <p:cNvPr id="17" name="object 17"/>
            <p:cNvPicPr/>
            <p:nvPr/>
          </p:nvPicPr>
          <p:blipFill>
            <a:blip r:embed="rId3" cstate="print"/>
            <a:stretch>
              <a:fillRect/>
            </a:stretch>
          </p:blipFill>
          <p:spPr>
            <a:xfrm>
              <a:off x="1740860" y="1959451"/>
              <a:ext cx="228089" cy="229243"/>
            </a:xfrm>
            <a:prstGeom prst="rect">
              <a:avLst/>
            </a:prstGeom>
          </p:spPr>
        </p:pic>
        <p:sp>
          <p:nvSpPr>
            <p:cNvPr id="18" name="object 18"/>
            <p:cNvSpPr/>
            <p:nvPr/>
          </p:nvSpPr>
          <p:spPr>
            <a:xfrm>
              <a:off x="1631848" y="1923325"/>
              <a:ext cx="446405" cy="509905"/>
            </a:xfrm>
            <a:custGeom>
              <a:avLst/>
              <a:gdLst/>
              <a:ahLst/>
              <a:cxnLst/>
              <a:rect l="l" t="t" r="r" b="b"/>
              <a:pathLst>
                <a:path w="446405" h="509905">
                  <a:moveTo>
                    <a:pt x="397573" y="125730"/>
                  </a:moveTo>
                  <a:lnTo>
                    <a:pt x="396163" y="118757"/>
                  </a:lnTo>
                  <a:lnTo>
                    <a:pt x="395935" y="117576"/>
                  </a:lnTo>
                  <a:lnTo>
                    <a:pt x="391439" y="110921"/>
                  </a:lnTo>
                  <a:lnTo>
                    <a:pt x="384784" y="106438"/>
                  </a:lnTo>
                  <a:lnTo>
                    <a:pt x="383616" y="106210"/>
                  </a:lnTo>
                  <a:lnTo>
                    <a:pt x="383616" y="121881"/>
                  </a:lnTo>
                  <a:lnTo>
                    <a:pt x="383616" y="185445"/>
                  </a:lnTo>
                  <a:lnTo>
                    <a:pt x="380492" y="188569"/>
                  </a:lnTo>
                  <a:lnTo>
                    <a:pt x="369658" y="188569"/>
                  </a:lnTo>
                  <a:lnTo>
                    <a:pt x="369658" y="118757"/>
                  </a:lnTo>
                  <a:lnTo>
                    <a:pt x="380492" y="118757"/>
                  </a:lnTo>
                  <a:lnTo>
                    <a:pt x="383616" y="121881"/>
                  </a:lnTo>
                  <a:lnTo>
                    <a:pt x="383616" y="106210"/>
                  </a:lnTo>
                  <a:lnTo>
                    <a:pt x="376643" y="104787"/>
                  </a:lnTo>
                  <a:lnTo>
                    <a:pt x="368490" y="104787"/>
                  </a:lnTo>
                  <a:lnTo>
                    <a:pt x="345694" y="61277"/>
                  </a:lnTo>
                  <a:lnTo>
                    <a:pt x="311683" y="28244"/>
                  </a:lnTo>
                  <a:lnTo>
                    <a:pt x="285991" y="15430"/>
                  </a:lnTo>
                  <a:lnTo>
                    <a:pt x="269659" y="7289"/>
                  </a:lnTo>
                  <a:lnTo>
                    <a:pt x="222821" y="0"/>
                  </a:lnTo>
                  <a:lnTo>
                    <a:pt x="174371" y="7975"/>
                  </a:lnTo>
                  <a:lnTo>
                    <a:pt x="126911" y="33934"/>
                  </a:lnTo>
                  <a:lnTo>
                    <a:pt x="110705" y="53276"/>
                  </a:lnTo>
                  <a:lnTo>
                    <a:pt x="116141" y="58750"/>
                  </a:lnTo>
                  <a:lnTo>
                    <a:pt x="120573" y="58750"/>
                  </a:lnTo>
                  <a:lnTo>
                    <a:pt x="123431" y="55918"/>
                  </a:lnTo>
                  <a:lnTo>
                    <a:pt x="159359" y="29375"/>
                  </a:lnTo>
                  <a:lnTo>
                    <a:pt x="200304" y="15875"/>
                  </a:lnTo>
                  <a:lnTo>
                    <a:pt x="243014" y="15430"/>
                  </a:lnTo>
                  <a:lnTo>
                    <a:pt x="284226" y="28079"/>
                  </a:lnTo>
                  <a:lnTo>
                    <a:pt x="320700" y="53873"/>
                  </a:lnTo>
                  <a:lnTo>
                    <a:pt x="349554" y="94678"/>
                  </a:lnTo>
                  <a:lnTo>
                    <a:pt x="355701" y="110286"/>
                  </a:lnTo>
                  <a:lnTo>
                    <a:pt x="355701" y="195173"/>
                  </a:lnTo>
                  <a:lnTo>
                    <a:pt x="288404" y="217627"/>
                  </a:lnTo>
                  <a:lnTo>
                    <a:pt x="282092" y="212242"/>
                  </a:lnTo>
                  <a:lnTo>
                    <a:pt x="274472" y="209791"/>
                  </a:lnTo>
                  <a:lnTo>
                    <a:pt x="266496" y="210375"/>
                  </a:lnTo>
                  <a:lnTo>
                    <a:pt x="259092" y="214109"/>
                  </a:lnTo>
                  <a:lnTo>
                    <a:pt x="253720" y="220421"/>
                  </a:lnTo>
                  <a:lnTo>
                    <a:pt x="251269" y="228041"/>
                  </a:lnTo>
                  <a:lnTo>
                    <a:pt x="251853" y="236029"/>
                  </a:lnTo>
                  <a:lnTo>
                    <a:pt x="255587" y="243433"/>
                  </a:lnTo>
                  <a:lnTo>
                    <a:pt x="261886" y="248805"/>
                  </a:lnTo>
                  <a:lnTo>
                    <a:pt x="269506" y="251269"/>
                  </a:lnTo>
                  <a:lnTo>
                    <a:pt x="277482" y="250685"/>
                  </a:lnTo>
                  <a:lnTo>
                    <a:pt x="284886" y="246951"/>
                  </a:lnTo>
                  <a:lnTo>
                    <a:pt x="289826" y="243065"/>
                  </a:lnTo>
                  <a:lnTo>
                    <a:pt x="292760" y="237147"/>
                  </a:lnTo>
                  <a:lnTo>
                    <a:pt x="292862" y="230860"/>
                  </a:lnTo>
                  <a:lnTo>
                    <a:pt x="332536" y="217627"/>
                  </a:lnTo>
                  <a:lnTo>
                    <a:pt x="378256" y="202374"/>
                  </a:lnTo>
                  <a:lnTo>
                    <a:pt x="385851" y="200304"/>
                  </a:lnTo>
                  <a:lnTo>
                    <a:pt x="391972" y="195757"/>
                  </a:lnTo>
                  <a:lnTo>
                    <a:pt x="396062" y="189318"/>
                  </a:lnTo>
                  <a:lnTo>
                    <a:pt x="396214" y="188569"/>
                  </a:lnTo>
                  <a:lnTo>
                    <a:pt x="397573" y="181584"/>
                  </a:lnTo>
                  <a:lnTo>
                    <a:pt x="397573" y="125730"/>
                  </a:lnTo>
                  <a:close/>
                </a:path>
                <a:path w="446405" h="509905">
                  <a:moveTo>
                    <a:pt x="446239" y="401586"/>
                  </a:moveTo>
                  <a:lnTo>
                    <a:pt x="432130" y="362800"/>
                  </a:lnTo>
                  <a:lnTo>
                    <a:pt x="397268" y="335699"/>
                  </a:lnTo>
                  <a:lnTo>
                    <a:pt x="343154" y="309257"/>
                  </a:lnTo>
                  <a:lnTo>
                    <a:pt x="291947" y="294259"/>
                  </a:lnTo>
                  <a:lnTo>
                    <a:pt x="246253" y="287337"/>
                  </a:lnTo>
                  <a:lnTo>
                    <a:pt x="223113" y="286423"/>
                  </a:lnTo>
                  <a:lnTo>
                    <a:pt x="200037" y="287578"/>
                  </a:lnTo>
                  <a:lnTo>
                    <a:pt x="154419" y="294487"/>
                  </a:lnTo>
                  <a:lnTo>
                    <a:pt x="103492" y="309918"/>
                  </a:lnTo>
                  <a:lnTo>
                    <a:pt x="49453" y="336308"/>
                  </a:lnTo>
                  <a:lnTo>
                    <a:pt x="14173" y="362750"/>
                  </a:lnTo>
                  <a:lnTo>
                    <a:pt x="0" y="401586"/>
                  </a:lnTo>
                  <a:lnTo>
                    <a:pt x="0" y="509752"/>
                  </a:lnTo>
                  <a:lnTo>
                    <a:pt x="13957" y="509752"/>
                  </a:lnTo>
                  <a:lnTo>
                    <a:pt x="13957" y="401586"/>
                  </a:lnTo>
                  <a:lnTo>
                    <a:pt x="15392" y="390779"/>
                  </a:lnTo>
                  <a:lnTo>
                    <a:pt x="56819" y="348157"/>
                  </a:lnTo>
                  <a:lnTo>
                    <a:pt x="108521" y="322961"/>
                  </a:lnTo>
                  <a:lnTo>
                    <a:pt x="157276" y="308190"/>
                  </a:lnTo>
                  <a:lnTo>
                    <a:pt x="201002" y="301523"/>
                  </a:lnTo>
                  <a:lnTo>
                    <a:pt x="223113" y="300393"/>
                  </a:lnTo>
                  <a:lnTo>
                    <a:pt x="245249" y="301282"/>
                  </a:lnTo>
                  <a:lnTo>
                    <a:pt x="288950" y="307924"/>
                  </a:lnTo>
                  <a:lnTo>
                    <a:pt x="337883" y="322224"/>
                  </a:lnTo>
                  <a:lnTo>
                    <a:pt x="389559" y="347383"/>
                  </a:lnTo>
                  <a:lnTo>
                    <a:pt x="421144" y="371449"/>
                  </a:lnTo>
                  <a:lnTo>
                    <a:pt x="432282" y="401599"/>
                  </a:lnTo>
                  <a:lnTo>
                    <a:pt x="432282" y="509752"/>
                  </a:lnTo>
                  <a:lnTo>
                    <a:pt x="446239" y="509752"/>
                  </a:lnTo>
                  <a:lnTo>
                    <a:pt x="446239" y="401586"/>
                  </a:lnTo>
                  <a:close/>
                </a:path>
              </a:pathLst>
            </a:custGeom>
            <a:solidFill>
              <a:srgbClr val="000000"/>
            </a:solidFill>
          </p:spPr>
          <p:txBody>
            <a:bodyPr wrap="square" lIns="0" tIns="0" rIns="0" bIns="0" rtlCol="0"/>
            <a:lstStyle/>
            <a:p>
              <a:endParaRPr/>
            </a:p>
          </p:txBody>
        </p:sp>
      </p:grpSp>
      <p:sp>
        <p:nvSpPr>
          <p:cNvPr id="19" name="object 19"/>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10</a:t>
            </a:fld>
            <a:endParaRPr sz="10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40D0-1C96-F203-10F1-C73C7099928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4B80AF4-CE09-5095-A395-60F81B75CCB7}"/>
              </a:ext>
            </a:extLst>
          </p:cNvPr>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75" dirty="0"/>
              <a:t>Pharmacy</a:t>
            </a:r>
            <a:r>
              <a:rPr spc="-25" dirty="0"/>
              <a:t> </a:t>
            </a:r>
            <a:r>
              <a:rPr spc="200" dirty="0"/>
              <a:t>Change</a:t>
            </a:r>
          </a:p>
        </p:txBody>
      </p:sp>
      <p:sp>
        <p:nvSpPr>
          <p:cNvPr id="19" name="object 19">
            <a:extLst>
              <a:ext uri="{FF2B5EF4-FFF2-40B4-BE49-F238E27FC236}">
                <a16:creationId xmlns:a16="http://schemas.microsoft.com/office/drawing/2014/main" id="{6D1E9FF8-FFA5-D8EE-3A84-CD4AD1210FE0}"/>
              </a:ext>
            </a:extLst>
          </p:cNvPr>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11</a:t>
            </a:fld>
            <a:endParaRPr sz="1000">
              <a:latin typeface="Calibri"/>
              <a:cs typeface="Calibri"/>
            </a:endParaRPr>
          </a:p>
        </p:txBody>
      </p:sp>
      <p:sp>
        <p:nvSpPr>
          <p:cNvPr id="35" name="TextBox 34">
            <a:extLst>
              <a:ext uri="{FF2B5EF4-FFF2-40B4-BE49-F238E27FC236}">
                <a16:creationId xmlns:a16="http://schemas.microsoft.com/office/drawing/2014/main" id="{BC7A4D90-BA65-2B7B-0D70-1C7AC81AB139}"/>
              </a:ext>
            </a:extLst>
          </p:cNvPr>
          <p:cNvSpPr txBox="1"/>
          <p:nvPr/>
        </p:nvSpPr>
        <p:spPr>
          <a:xfrm>
            <a:off x="424543" y="856574"/>
            <a:ext cx="11070560" cy="5632311"/>
          </a:xfrm>
          <a:prstGeom prst="rect">
            <a:avLst/>
          </a:prstGeom>
          <a:noFill/>
        </p:spPr>
        <p:txBody>
          <a:bodyPr wrap="square" rtlCol="0">
            <a:spAutoFit/>
          </a:bodyPr>
          <a:lstStyle/>
          <a:p>
            <a:pPr fontAlgn="base"/>
            <a:r>
              <a:rPr lang="en-US" sz="1800" b="1" dirty="0"/>
              <a:t>Prescriptions: Judi Rx is your new vendor</a:t>
            </a:r>
            <a:endParaRPr lang="en-US" sz="1800" dirty="0"/>
          </a:p>
          <a:p>
            <a:pPr fontAlgn="base"/>
            <a:r>
              <a:rPr lang="en-US" sz="1800" dirty="0"/>
              <a:t>Beginning January 1, 2027, prescription drug benefits will transition from Express Scripts to Judi Rx. Coverage and features will remain the same, with Judi Rx providing access to a broad pharmacy network, support resources and cost-saving programs.</a:t>
            </a:r>
          </a:p>
          <a:p>
            <a:pPr fontAlgn="base"/>
            <a:r>
              <a:rPr lang="en-US" sz="1800" dirty="0"/>
              <a:t>What you need to know:</a:t>
            </a:r>
          </a:p>
          <a:p>
            <a:pPr lvl="0" fontAlgn="base"/>
            <a:r>
              <a:rPr lang="en-US" sz="1800" b="1" dirty="0"/>
              <a:t>Active prescriptions will transfer automatically:</a:t>
            </a:r>
            <a:r>
              <a:rPr lang="en-US" sz="1800" dirty="0"/>
              <a:t> No action needed.</a:t>
            </a:r>
          </a:p>
          <a:p>
            <a:pPr lvl="0" fontAlgn="base"/>
            <a:r>
              <a:rPr lang="en-US" sz="1800" b="1" dirty="0"/>
              <a:t>Coverage and features will remain the same:</a:t>
            </a:r>
            <a:r>
              <a:rPr lang="en-US" sz="1800" dirty="0"/>
              <a:t> There are no changes to copays, deductibles and out-of-pocket maximums.</a:t>
            </a:r>
          </a:p>
          <a:p>
            <a:pPr lvl="0" fontAlgn="base"/>
            <a:r>
              <a:rPr lang="en-US" sz="1800" b="1" dirty="0"/>
              <a:t>Pharmacy choice:</a:t>
            </a:r>
            <a:r>
              <a:rPr lang="en-US" sz="1800" dirty="0"/>
              <a:t> You can continue using CVS, Walmart, Walgreens or other pharmacies within Judi Rx’s large pharmacy network.</a:t>
            </a:r>
          </a:p>
          <a:p>
            <a:pPr lvl="0" fontAlgn="base"/>
            <a:r>
              <a:rPr lang="en-US" sz="1800" b="1" dirty="0"/>
              <a:t>Mail order:</a:t>
            </a:r>
            <a:r>
              <a:rPr lang="en-US" sz="1800" dirty="0"/>
              <a:t> Current mail order prescriptions will transfer automatically in early January. You can choose to receive a 90-day supply via mail order or a 30-day supply filled at an in-network retail pharmacy.</a:t>
            </a:r>
          </a:p>
          <a:p>
            <a:pPr lvl="0" fontAlgn="base"/>
            <a:r>
              <a:rPr lang="en-US" sz="1800" b="1" dirty="0"/>
              <a:t>Medication coverage changes</a:t>
            </a:r>
            <a:r>
              <a:rPr lang="en-US" sz="1800" dirty="0"/>
              <a:t>: If your medication moves from a preferred drug to a non-preferred drug, or is no longer covered, Judi Rx will notify you in writing of alternatives and next steps.</a:t>
            </a:r>
          </a:p>
          <a:p>
            <a:pPr lvl="0" fontAlgn="base"/>
            <a:r>
              <a:rPr lang="en-US" sz="1800" b="1" dirty="0"/>
              <a:t>Cost-saving programs:</a:t>
            </a:r>
            <a:r>
              <a:rPr lang="en-US" sz="1800" dirty="0"/>
              <a:t> Judi Rx offers tools to help lower medication costs. If Judi Rx contacts you, they may be reaching out to help you understand potential savings opportunities and your options.</a:t>
            </a:r>
            <a:br>
              <a:rPr lang="en-US" sz="1800" dirty="0"/>
            </a:br>
            <a:endParaRPr lang="en-US" sz="1800" dirty="0"/>
          </a:p>
          <a:p>
            <a:pPr fontAlgn="base"/>
            <a:r>
              <a:rPr lang="en-US" sz="1800" dirty="0"/>
              <a:t>Visit the </a:t>
            </a:r>
            <a:r>
              <a:rPr lang="en-US" sz="1800" dirty="0">
                <a:hlinkClick r:id="rId2"/>
              </a:rPr>
              <a:t>Judi Rx microsite</a:t>
            </a:r>
            <a:r>
              <a:rPr lang="en-US" sz="1800" dirty="0"/>
              <a:t> to learn more about your 2027 prescription benefits, explore pharmacy options, review coverage details, and access helpful resources and FAQs about the transition to Judi Rx.</a:t>
            </a:r>
          </a:p>
          <a:p>
            <a:endParaRPr lang="en-US" dirty="0"/>
          </a:p>
        </p:txBody>
      </p:sp>
    </p:spTree>
    <p:extLst>
      <p:ext uri="{BB962C8B-B14F-4D97-AF65-F5344CB8AC3E}">
        <p14:creationId xmlns:p14="http://schemas.microsoft.com/office/powerpoint/2010/main" val="3107063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947E5-3D83-9F26-1635-2A794A0983B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252BCCF-B030-0F28-E32C-E585AD733270}"/>
              </a:ext>
            </a:extLst>
          </p:cNvPr>
          <p:cNvSpPr txBox="1">
            <a:spLocks noGrp="1"/>
          </p:cNvSpPr>
          <p:nvPr>
            <p:ph type="title"/>
          </p:nvPr>
        </p:nvSpPr>
        <p:spPr>
          <a:xfrm>
            <a:off x="664240" y="167627"/>
            <a:ext cx="6484620" cy="535403"/>
          </a:xfrm>
          <a:prstGeom prst="rect">
            <a:avLst/>
          </a:prstGeom>
        </p:spPr>
        <p:txBody>
          <a:bodyPr vert="horz" wrap="square" lIns="0" tIns="12065" rIns="0" bIns="0" rtlCol="0">
            <a:spAutoFit/>
          </a:bodyPr>
          <a:lstStyle/>
          <a:p>
            <a:pPr marL="12700">
              <a:lnSpc>
                <a:spcPct val="100000"/>
              </a:lnSpc>
              <a:spcBef>
                <a:spcPts val="95"/>
              </a:spcBef>
            </a:pPr>
            <a:r>
              <a:rPr lang="en-US" spc="175" dirty="0"/>
              <a:t>Prescription Drugs</a:t>
            </a:r>
            <a:endParaRPr spc="200" dirty="0"/>
          </a:p>
        </p:txBody>
      </p:sp>
      <p:sp>
        <p:nvSpPr>
          <p:cNvPr id="19" name="object 19">
            <a:extLst>
              <a:ext uri="{FF2B5EF4-FFF2-40B4-BE49-F238E27FC236}">
                <a16:creationId xmlns:a16="http://schemas.microsoft.com/office/drawing/2014/main" id="{BAF419CD-E584-9987-A57A-64E1A1B89743}"/>
              </a:ext>
            </a:extLst>
          </p:cNvPr>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12</a:t>
            </a:fld>
            <a:endParaRPr sz="1000">
              <a:latin typeface="Calibri"/>
              <a:cs typeface="Calibri"/>
            </a:endParaRPr>
          </a:p>
        </p:txBody>
      </p:sp>
      <p:pic>
        <p:nvPicPr>
          <p:cNvPr id="29" name="Picture 28">
            <a:extLst>
              <a:ext uri="{FF2B5EF4-FFF2-40B4-BE49-F238E27FC236}">
                <a16:creationId xmlns:a16="http://schemas.microsoft.com/office/drawing/2014/main" id="{2EA2BC3C-C825-97DA-C785-82BF7F6C6B98}"/>
              </a:ext>
            </a:extLst>
          </p:cNvPr>
          <p:cNvPicPr>
            <a:picLocks noChangeAspect="1"/>
          </p:cNvPicPr>
          <p:nvPr/>
        </p:nvPicPr>
        <p:blipFill>
          <a:blip r:embed="rId2"/>
          <a:stretch>
            <a:fillRect/>
          </a:stretch>
        </p:blipFill>
        <p:spPr>
          <a:xfrm>
            <a:off x="457199" y="1055948"/>
            <a:ext cx="11432881" cy="4811452"/>
          </a:xfrm>
          <a:prstGeom prst="rect">
            <a:avLst/>
          </a:prstGeom>
        </p:spPr>
      </p:pic>
    </p:spTree>
    <p:extLst>
      <p:ext uri="{BB962C8B-B14F-4D97-AF65-F5344CB8AC3E}">
        <p14:creationId xmlns:p14="http://schemas.microsoft.com/office/powerpoint/2010/main" val="2709773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ADD87-CB03-049A-02AC-9C061EDF647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2A01223-6131-7ABA-BFAD-7F182D09B089}"/>
              </a:ext>
            </a:extLst>
          </p:cNvPr>
          <p:cNvSpPr txBox="1">
            <a:spLocks noGrp="1"/>
          </p:cNvSpPr>
          <p:nvPr>
            <p:ph type="title"/>
          </p:nvPr>
        </p:nvSpPr>
        <p:spPr>
          <a:xfrm>
            <a:off x="664240" y="167627"/>
            <a:ext cx="6484620" cy="535403"/>
          </a:xfrm>
          <a:prstGeom prst="rect">
            <a:avLst/>
          </a:prstGeom>
        </p:spPr>
        <p:txBody>
          <a:bodyPr vert="horz" wrap="square" lIns="0" tIns="12065" rIns="0" bIns="0" rtlCol="0">
            <a:spAutoFit/>
          </a:bodyPr>
          <a:lstStyle/>
          <a:p>
            <a:pPr marL="12700">
              <a:lnSpc>
                <a:spcPct val="100000"/>
              </a:lnSpc>
              <a:spcBef>
                <a:spcPts val="95"/>
              </a:spcBef>
            </a:pPr>
            <a:r>
              <a:rPr lang="en-US" spc="175" dirty="0"/>
              <a:t>Prescription Drugs </a:t>
            </a:r>
            <a:r>
              <a:rPr lang="en-US" spc="200" dirty="0"/>
              <a:t>Continued</a:t>
            </a:r>
            <a:endParaRPr spc="200" dirty="0"/>
          </a:p>
        </p:txBody>
      </p:sp>
      <p:sp>
        <p:nvSpPr>
          <p:cNvPr id="19" name="object 19">
            <a:extLst>
              <a:ext uri="{FF2B5EF4-FFF2-40B4-BE49-F238E27FC236}">
                <a16:creationId xmlns:a16="http://schemas.microsoft.com/office/drawing/2014/main" id="{333F09BD-268D-68D8-F4E4-81373429DB04}"/>
              </a:ext>
            </a:extLst>
          </p:cNvPr>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13</a:t>
            </a:fld>
            <a:endParaRPr sz="1000">
              <a:latin typeface="Calibri"/>
              <a:cs typeface="Calibri"/>
            </a:endParaRPr>
          </a:p>
        </p:txBody>
      </p:sp>
      <p:pic>
        <p:nvPicPr>
          <p:cNvPr id="27" name="Picture 26">
            <a:extLst>
              <a:ext uri="{FF2B5EF4-FFF2-40B4-BE49-F238E27FC236}">
                <a16:creationId xmlns:a16="http://schemas.microsoft.com/office/drawing/2014/main" id="{01230F6F-41CA-F790-7BFC-E9F99A91C3F1}"/>
              </a:ext>
            </a:extLst>
          </p:cNvPr>
          <p:cNvPicPr>
            <a:picLocks noChangeAspect="1"/>
          </p:cNvPicPr>
          <p:nvPr/>
        </p:nvPicPr>
        <p:blipFill>
          <a:blip r:embed="rId2"/>
          <a:stretch>
            <a:fillRect/>
          </a:stretch>
        </p:blipFill>
        <p:spPr>
          <a:xfrm>
            <a:off x="533400" y="4635923"/>
            <a:ext cx="11430000" cy="1662916"/>
          </a:xfrm>
          <a:prstGeom prst="rect">
            <a:avLst/>
          </a:prstGeom>
        </p:spPr>
      </p:pic>
      <p:pic>
        <p:nvPicPr>
          <p:cNvPr id="4" name="Picture 3">
            <a:extLst>
              <a:ext uri="{FF2B5EF4-FFF2-40B4-BE49-F238E27FC236}">
                <a16:creationId xmlns:a16="http://schemas.microsoft.com/office/drawing/2014/main" id="{C7B09A82-6271-E390-D74B-0758E05D7D56}"/>
              </a:ext>
            </a:extLst>
          </p:cNvPr>
          <p:cNvPicPr>
            <a:picLocks noChangeAspect="1"/>
          </p:cNvPicPr>
          <p:nvPr/>
        </p:nvPicPr>
        <p:blipFill>
          <a:blip r:embed="rId3"/>
          <a:stretch>
            <a:fillRect/>
          </a:stretch>
        </p:blipFill>
        <p:spPr>
          <a:xfrm>
            <a:off x="642468" y="1293397"/>
            <a:ext cx="11160828" cy="2973803"/>
          </a:xfrm>
          <a:prstGeom prst="rect">
            <a:avLst/>
          </a:prstGeom>
        </p:spPr>
      </p:pic>
    </p:spTree>
    <p:extLst>
      <p:ext uri="{BB962C8B-B14F-4D97-AF65-F5344CB8AC3E}">
        <p14:creationId xmlns:p14="http://schemas.microsoft.com/office/powerpoint/2010/main" val="2802066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pc="160" dirty="0"/>
              <a:t>Health</a:t>
            </a:r>
            <a:r>
              <a:rPr spc="-65" dirty="0"/>
              <a:t> </a:t>
            </a:r>
            <a:r>
              <a:rPr spc="229" dirty="0"/>
              <a:t>Care</a:t>
            </a:r>
            <a:r>
              <a:rPr spc="-70" dirty="0"/>
              <a:t> </a:t>
            </a:r>
            <a:r>
              <a:rPr spc="170" dirty="0"/>
              <a:t>Plan</a:t>
            </a:r>
            <a:r>
              <a:rPr spc="-65" dirty="0"/>
              <a:t> </a:t>
            </a:r>
            <a:r>
              <a:rPr spc="170" dirty="0"/>
              <a:t>Design</a:t>
            </a:r>
          </a:p>
          <a:p>
            <a:pPr marL="12700">
              <a:lnSpc>
                <a:spcPct val="100000"/>
              </a:lnSpc>
              <a:spcBef>
                <a:spcPts val="180"/>
              </a:spcBef>
            </a:pPr>
            <a:r>
              <a:rPr b="0" spc="80" dirty="0">
                <a:latin typeface="Calibri"/>
                <a:cs typeface="Calibri"/>
              </a:rPr>
              <a:t>2027</a:t>
            </a:r>
            <a:r>
              <a:rPr b="0" spc="-80" dirty="0">
                <a:latin typeface="Calibri"/>
                <a:cs typeface="Calibri"/>
              </a:rPr>
              <a:t> </a:t>
            </a:r>
            <a:r>
              <a:rPr b="0" spc="114" dirty="0">
                <a:latin typeface="Calibri"/>
                <a:cs typeface="Calibri"/>
              </a:rPr>
              <a:t>Pharmacy</a:t>
            </a:r>
          </a:p>
        </p:txBody>
      </p:sp>
      <p:sp>
        <p:nvSpPr>
          <p:cNvPr id="3" name="object 3"/>
          <p:cNvSpPr/>
          <p:nvPr/>
        </p:nvSpPr>
        <p:spPr>
          <a:xfrm>
            <a:off x="1222235" y="5858624"/>
            <a:ext cx="9747885" cy="295910"/>
          </a:xfrm>
          <a:custGeom>
            <a:avLst/>
            <a:gdLst/>
            <a:ahLst/>
            <a:cxnLst/>
            <a:rect l="l" t="t" r="r" b="b"/>
            <a:pathLst>
              <a:path w="9747885" h="295910">
                <a:moveTo>
                  <a:pt x="9747542" y="0"/>
                </a:moveTo>
                <a:lnTo>
                  <a:pt x="0" y="0"/>
                </a:lnTo>
                <a:lnTo>
                  <a:pt x="0" y="295605"/>
                </a:lnTo>
                <a:lnTo>
                  <a:pt x="9747542" y="295605"/>
                </a:lnTo>
                <a:lnTo>
                  <a:pt x="9747542" y="0"/>
                </a:lnTo>
                <a:close/>
              </a:path>
            </a:pathLst>
          </a:custGeom>
          <a:solidFill>
            <a:srgbClr val="DFF4F5"/>
          </a:solidFill>
        </p:spPr>
        <p:txBody>
          <a:bodyPr wrap="square" lIns="0" tIns="0" rIns="0" bIns="0" rtlCol="0"/>
          <a:lstStyle/>
          <a:p>
            <a:endParaRPr/>
          </a:p>
        </p:txBody>
      </p:sp>
      <p:sp>
        <p:nvSpPr>
          <p:cNvPr id="4" name="object 4"/>
          <p:cNvSpPr txBox="1"/>
          <p:nvPr/>
        </p:nvSpPr>
        <p:spPr>
          <a:xfrm>
            <a:off x="1300971" y="5873323"/>
            <a:ext cx="1648460" cy="239395"/>
          </a:xfrm>
          <a:prstGeom prst="rect">
            <a:avLst/>
          </a:prstGeom>
        </p:spPr>
        <p:txBody>
          <a:bodyPr vert="horz" wrap="square" lIns="0" tIns="12700" rIns="0" bIns="0" rtlCol="0">
            <a:spAutoFit/>
          </a:bodyPr>
          <a:lstStyle/>
          <a:p>
            <a:pPr marL="12700">
              <a:lnSpc>
                <a:spcPct val="100000"/>
              </a:lnSpc>
              <a:spcBef>
                <a:spcPts val="100"/>
              </a:spcBef>
            </a:pPr>
            <a:r>
              <a:rPr sz="1400" b="1" spc="70" dirty="0">
                <a:latin typeface="Calibri"/>
                <a:cs typeface="Calibri"/>
              </a:rPr>
              <a:t>No</a:t>
            </a:r>
            <a:r>
              <a:rPr sz="1400" b="1" spc="-10" dirty="0">
                <a:latin typeface="Calibri"/>
                <a:cs typeface="Calibri"/>
              </a:rPr>
              <a:t> </a:t>
            </a:r>
            <a:r>
              <a:rPr sz="1400" b="1" spc="90" dirty="0">
                <a:latin typeface="Calibri"/>
                <a:cs typeface="Calibri"/>
              </a:rPr>
              <a:t>changes</a:t>
            </a:r>
            <a:r>
              <a:rPr sz="1400" b="1" spc="-40" dirty="0">
                <a:latin typeface="Calibri"/>
                <a:cs typeface="Calibri"/>
              </a:rPr>
              <a:t> </a:t>
            </a:r>
            <a:r>
              <a:rPr sz="1400" b="1" dirty="0">
                <a:latin typeface="Calibri"/>
                <a:cs typeface="Calibri"/>
              </a:rPr>
              <a:t>for</a:t>
            </a:r>
            <a:r>
              <a:rPr sz="1400" b="1" spc="5" dirty="0">
                <a:latin typeface="Calibri"/>
                <a:cs typeface="Calibri"/>
              </a:rPr>
              <a:t> </a:t>
            </a:r>
            <a:r>
              <a:rPr sz="1400" b="1" spc="-20" dirty="0">
                <a:latin typeface="Calibri"/>
                <a:cs typeface="Calibri"/>
              </a:rPr>
              <a:t>2027</a:t>
            </a:r>
            <a:endParaRPr sz="1400">
              <a:latin typeface="Calibri"/>
              <a:cs typeface="Calibri"/>
            </a:endParaRPr>
          </a:p>
        </p:txBody>
      </p:sp>
      <p:sp>
        <p:nvSpPr>
          <p:cNvPr id="5" name="object 5"/>
          <p:cNvSpPr/>
          <p:nvPr/>
        </p:nvSpPr>
        <p:spPr>
          <a:xfrm>
            <a:off x="872356" y="5523781"/>
            <a:ext cx="415290" cy="378460"/>
          </a:xfrm>
          <a:custGeom>
            <a:avLst/>
            <a:gdLst/>
            <a:ahLst/>
            <a:cxnLst/>
            <a:rect l="l" t="t" r="r" b="b"/>
            <a:pathLst>
              <a:path w="415290" h="378460">
                <a:moveTo>
                  <a:pt x="331761" y="378323"/>
                </a:moveTo>
                <a:lnTo>
                  <a:pt x="248836" y="293513"/>
                </a:lnTo>
                <a:lnTo>
                  <a:pt x="20380" y="293513"/>
                </a:lnTo>
                <a:lnTo>
                  <a:pt x="12390" y="291824"/>
                </a:lnTo>
                <a:lnTo>
                  <a:pt x="5892" y="287356"/>
                </a:lnTo>
                <a:lnTo>
                  <a:pt x="1543" y="280777"/>
                </a:lnTo>
                <a:lnTo>
                  <a:pt x="115" y="273354"/>
                </a:lnTo>
                <a:lnTo>
                  <a:pt x="0" y="20758"/>
                </a:lnTo>
                <a:lnTo>
                  <a:pt x="1593" y="13144"/>
                </a:lnTo>
                <a:lnTo>
                  <a:pt x="1683" y="12713"/>
                </a:lnTo>
                <a:lnTo>
                  <a:pt x="6135" y="6138"/>
                </a:lnTo>
                <a:lnTo>
                  <a:pt x="12706" y="1684"/>
                </a:lnTo>
                <a:lnTo>
                  <a:pt x="20746" y="0"/>
                </a:lnTo>
                <a:lnTo>
                  <a:pt x="393970" y="0"/>
                </a:lnTo>
                <a:lnTo>
                  <a:pt x="401679" y="1684"/>
                </a:lnTo>
                <a:lnTo>
                  <a:pt x="401989" y="1684"/>
                </a:lnTo>
                <a:lnTo>
                  <a:pt x="408751" y="6392"/>
                </a:lnTo>
                <a:lnTo>
                  <a:pt x="413167" y="13144"/>
                </a:lnTo>
                <a:lnTo>
                  <a:pt x="414604" y="20758"/>
                </a:lnTo>
                <a:lnTo>
                  <a:pt x="414717" y="48897"/>
                </a:lnTo>
                <a:lnTo>
                  <a:pt x="194041" y="48897"/>
                </a:lnTo>
                <a:lnTo>
                  <a:pt x="194041" y="175351"/>
                </a:lnTo>
                <a:lnTo>
                  <a:pt x="414717" y="175351"/>
                </a:lnTo>
                <a:lnTo>
                  <a:pt x="414717" y="193300"/>
                </a:lnTo>
                <a:lnTo>
                  <a:pt x="207453" y="193300"/>
                </a:lnTo>
                <a:lnTo>
                  <a:pt x="198762" y="195060"/>
                </a:lnTo>
                <a:lnTo>
                  <a:pt x="191617" y="199865"/>
                </a:lnTo>
                <a:lnTo>
                  <a:pt x="186807" y="206995"/>
                </a:lnTo>
                <a:lnTo>
                  <a:pt x="185043" y="215725"/>
                </a:lnTo>
                <a:lnTo>
                  <a:pt x="186791" y="224397"/>
                </a:lnTo>
                <a:lnTo>
                  <a:pt x="191550" y="231505"/>
                </a:lnTo>
                <a:lnTo>
                  <a:pt x="198637" y="236334"/>
                </a:lnTo>
                <a:lnTo>
                  <a:pt x="198398" y="236334"/>
                </a:lnTo>
                <a:lnTo>
                  <a:pt x="207465" y="238162"/>
                </a:lnTo>
                <a:lnTo>
                  <a:pt x="414717" y="238162"/>
                </a:lnTo>
                <a:lnTo>
                  <a:pt x="414717" y="273354"/>
                </a:lnTo>
                <a:lnTo>
                  <a:pt x="413034" y="281398"/>
                </a:lnTo>
                <a:lnTo>
                  <a:pt x="408581" y="287973"/>
                </a:lnTo>
                <a:lnTo>
                  <a:pt x="402010" y="292427"/>
                </a:lnTo>
                <a:lnTo>
                  <a:pt x="393970" y="294112"/>
                </a:lnTo>
                <a:lnTo>
                  <a:pt x="331761" y="294112"/>
                </a:lnTo>
                <a:lnTo>
                  <a:pt x="331761" y="378323"/>
                </a:lnTo>
                <a:close/>
              </a:path>
              <a:path w="415290" h="378460">
                <a:moveTo>
                  <a:pt x="414717" y="175351"/>
                </a:moveTo>
                <a:lnTo>
                  <a:pt x="220938" y="175351"/>
                </a:lnTo>
                <a:lnTo>
                  <a:pt x="220938" y="48897"/>
                </a:lnTo>
                <a:lnTo>
                  <a:pt x="414717" y="48897"/>
                </a:lnTo>
                <a:lnTo>
                  <a:pt x="414717" y="175351"/>
                </a:lnTo>
                <a:close/>
              </a:path>
              <a:path w="415290" h="378460">
                <a:moveTo>
                  <a:pt x="414717" y="238162"/>
                </a:moveTo>
                <a:lnTo>
                  <a:pt x="207886" y="238162"/>
                </a:lnTo>
                <a:lnTo>
                  <a:pt x="216513" y="236334"/>
                </a:lnTo>
                <a:lnTo>
                  <a:pt x="223524" y="231505"/>
                </a:lnTo>
                <a:lnTo>
                  <a:pt x="228215" y="224397"/>
                </a:lnTo>
                <a:lnTo>
                  <a:pt x="229877" y="215725"/>
                </a:lnTo>
                <a:lnTo>
                  <a:pt x="228112" y="206995"/>
                </a:lnTo>
                <a:lnTo>
                  <a:pt x="223306" y="199865"/>
                </a:lnTo>
                <a:lnTo>
                  <a:pt x="216179" y="195060"/>
                </a:lnTo>
                <a:lnTo>
                  <a:pt x="207453" y="193300"/>
                </a:lnTo>
                <a:lnTo>
                  <a:pt x="414717" y="193300"/>
                </a:lnTo>
                <a:lnTo>
                  <a:pt x="414717" y="238162"/>
                </a:lnTo>
                <a:close/>
              </a:path>
            </a:pathLst>
          </a:custGeom>
          <a:solidFill>
            <a:srgbClr val="000000"/>
          </a:solidFill>
        </p:spPr>
        <p:txBody>
          <a:bodyPr wrap="square" lIns="0" tIns="0" rIns="0" bIns="0" rtlCol="0"/>
          <a:lstStyle/>
          <a:p>
            <a:endParaRPr/>
          </a:p>
        </p:txBody>
      </p:sp>
      <p:graphicFrame>
        <p:nvGraphicFramePr>
          <p:cNvPr id="6" name="object 6"/>
          <p:cNvGraphicFramePr>
            <a:graphicFrameLocks noGrp="1"/>
          </p:cNvGraphicFramePr>
          <p:nvPr/>
        </p:nvGraphicFramePr>
        <p:xfrm>
          <a:off x="1077070" y="1813013"/>
          <a:ext cx="10542904" cy="3035935"/>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0000"/>
                    </a:ext>
                  </a:extLst>
                </a:gridCol>
                <a:gridCol w="3264534">
                  <a:extLst>
                    <a:ext uri="{9D8B030D-6E8A-4147-A177-3AD203B41FA5}">
                      <a16:colId xmlns:a16="http://schemas.microsoft.com/office/drawing/2014/main" val="20001"/>
                    </a:ext>
                  </a:extLst>
                </a:gridCol>
                <a:gridCol w="2359025">
                  <a:extLst>
                    <a:ext uri="{9D8B030D-6E8A-4147-A177-3AD203B41FA5}">
                      <a16:colId xmlns:a16="http://schemas.microsoft.com/office/drawing/2014/main" val="20002"/>
                    </a:ext>
                  </a:extLst>
                </a:gridCol>
                <a:gridCol w="2359025">
                  <a:extLst>
                    <a:ext uri="{9D8B030D-6E8A-4147-A177-3AD203B41FA5}">
                      <a16:colId xmlns:a16="http://schemas.microsoft.com/office/drawing/2014/main" val="20003"/>
                    </a:ext>
                  </a:extLst>
                </a:gridCol>
              </a:tblGrid>
              <a:tr h="387350">
                <a:tc>
                  <a:txBody>
                    <a:bodyPr/>
                    <a:lstStyle/>
                    <a:p>
                      <a:pPr algn="ctr">
                        <a:lnSpc>
                          <a:spcPct val="100000"/>
                        </a:lnSpc>
                        <a:spcBef>
                          <a:spcPts val="440"/>
                        </a:spcBef>
                      </a:pPr>
                      <a:r>
                        <a:rPr sz="1600" b="1" spc="-20" dirty="0">
                          <a:solidFill>
                            <a:srgbClr val="FFFFFF"/>
                          </a:solidFill>
                          <a:latin typeface="Calibri"/>
                          <a:cs typeface="Calibri"/>
                        </a:rPr>
                        <a:t>2027</a:t>
                      </a:r>
                      <a:endParaRPr sz="1600">
                        <a:latin typeface="Calibri"/>
                        <a:cs typeface="Calibri"/>
                      </a:endParaRPr>
                    </a:p>
                  </a:txBody>
                  <a:tcPr marL="0" marR="0" marT="55880" marB="0">
                    <a:solidFill>
                      <a:srgbClr val="5E5E5E"/>
                    </a:solidFill>
                  </a:tcPr>
                </a:tc>
                <a:tc>
                  <a:txBody>
                    <a:bodyPr/>
                    <a:lstStyle/>
                    <a:p>
                      <a:pPr algn="ctr">
                        <a:lnSpc>
                          <a:spcPct val="100000"/>
                        </a:lnSpc>
                        <a:spcBef>
                          <a:spcPts val="440"/>
                        </a:spcBef>
                      </a:pPr>
                      <a:r>
                        <a:rPr sz="1600" b="1" spc="114" dirty="0">
                          <a:solidFill>
                            <a:srgbClr val="FFFFFF"/>
                          </a:solidFill>
                          <a:latin typeface="Calibri"/>
                          <a:cs typeface="Calibri"/>
                        </a:rPr>
                        <a:t>HSA</a:t>
                      </a:r>
                      <a:r>
                        <a:rPr sz="1600" b="1" spc="-45" dirty="0">
                          <a:solidFill>
                            <a:srgbClr val="FFFFFF"/>
                          </a:solidFill>
                          <a:latin typeface="Calibri"/>
                          <a:cs typeface="Calibri"/>
                        </a:rPr>
                        <a:t> </a:t>
                      </a:r>
                      <a:r>
                        <a:rPr sz="1600" b="1" spc="60" dirty="0">
                          <a:solidFill>
                            <a:srgbClr val="FFFFFF"/>
                          </a:solidFill>
                          <a:latin typeface="Calibri"/>
                          <a:cs typeface="Calibri"/>
                        </a:rPr>
                        <a:t>Plan</a:t>
                      </a:r>
                      <a:endParaRPr sz="1600">
                        <a:latin typeface="Calibri"/>
                        <a:cs typeface="Calibri"/>
                      </a:endParaRPr>
                    </a:p>
                  </a:txBody>
                  <a:tcPr marL="0" marR="0" marT="55880" marB="0">
                    <a:solidFill>
                      <a:srgbClr val="54A0D2"/>
                    </a:solidFill>
                  </a:tcPr>
                </a:tc>
                <a:tc>
                  <a:txBody>
                    <a:bodyPr/>
                    <a:lstStyle/>
                    <a:p>
                      <a:pPr algn="ctr">
                        <a:lnSpc>
                          <a:spcPct val="100000"/>
                        </a:lnSpc>
                        <a:spcBef>
                          <a:spcPts val="440"/>
                        </a:spcBef>
                      </a:pPr>
                      <a:r>
                        <a:rPr sz="1600" b="1" spc="114" dirty="0">
                          <a:solidFill>
                            <a:srgbClr val="FFFFFF"/>
                          </a:solidFill>
                          <a:latin typeface="Calibri"/>
                          <a:cs typeface="Calibri"/>
                        </a:rPr>
                        <a:t>HSA</a:t>
                      </a:r>
                      <a:r>
                        <a:rPr sz="1600" b="1" spc="-45" dirty="0">
                          <a:solidFill>
                            <a:srgbClr val="FFFFFF"/>
                          </a:solidFill>
                          <a:latin typeface="Calibri"/>
                          <a:cs typeface="Calibri"/>
                        </a:rPr>
                        <a:t> </a:t>
                      </a:r>
                      <a:r>
                        <a:rPr sz="1600" b="1" spc="105" dirty="0">
                          <a:solidFill>
                            <a:srgbClr val="FFFFFF"/>
                          </a:solidFill>
                          <a:latin typeface="Calibri"/>
                          <a:cs typeface="Calibri"/>
                        </a:rPr>
                        <a:t>Plus</a:t>
                      </a:r>
                      <a:r>
                        <a:rPr sz="1600" b="1" spc="-20" dirty="0">
                          <a:solidFill>
                            <a:srgbClr val="FFFFFF"/>
                          </a:solidFill>
                          <a:latin typeface="Calibri"/>
                          <a:cs typeface="Calibri"/>
                        </a:rPr>
                        <a:t> </a:t>
                      </a:r>
                      <a:r>
                        <a:rPr sz="1600" b="1" spc="60" dirty="0">
                          <a:solidFill>
                            <a:srgbClr val="FFFFFF"/>
                          </a:solidFill>
                          <a:latin typeface="Calibri"/>
                          <a:cs typeface="Calibri"/>
                        </a:rPr>
                        <a:t>Plan</a:t>
                      </a:r>
                      <a:endParaRPr sz="1600">
                        <a:latin typeface="Calibri"/>
                        <a:cs typeface="Calibri"/>
                      </a:endParaRPr>
                    </a:p>
                  </a:txBody>
                  <a:tcPr marL="0" marR="0" marT="55880" marB="0">
                    <a:solidFill>
                      <a:srgbClr val="2FA466"/>
                    </a:solidFill>
                  </a:tcPr>
                </a:tc>
                <a:tc>
                  <a:txBody>
                    <a:bodyPr/>
                    <a:lstStyle/>
                    <a:p>
                      <a:pPr algn="ctr">
                        <a:lnSpc>
                          <a:spcPct val="100000"/>
                        </a:lnSpc>
                        <a:spcBef>
                          <a:spcPts val="440"/>
                        </a:spcBef>
                      </a:pPr>
                      <a:r>
                        <a:rPr sz="1600" b="1" spc="80" dirty="0">
                          <a:solidFill>
                            <a:srgbClr val="FFFFFF"/>
                          </a:solidFill>
                          <a:latin typeface="Calibri"/>
                          <a:cs typeface="Calibri"/>
                        </a:rPr>
                        <a:t>PPO</a:t>
                      </a:r>
                      <a:endParaRPr sz="1600">
                        <a:latin typeface="Calibri"/>
                        <a:cs typeface="Calibri"/>
                      </a:endParaRPr>
                    </a:p>
                  </a:txBody>
                  <a:tcPr marL="0" marR="0" marT="55880" marB="0">
                    <a:solidFill>
                      <a:srgbClr val="DA291C"/>
                    </a:solidFill>
                  </a:tcPr>
                </a:tc>
                <a:extLst>
                  <a:ext uri="{0D108BD9-81ED-4DB2-BD59-A6C34878D82A}">
                    <a16:rowId xmlns:a16="http://schemas.microsoft.com/office/drawing/2014/main" val="10000"/>
                  </a:ext>
                </a:extLst>
              </a:tr>
              <a:tr h="551815">
                <a:tc>
                  <a:txBody>
                    <a:bodyPr/>
                    <a:lstStyle/>
                    <a:p>
                      <a:pPr marL="90805" marR="1559560">
                        <a:lnSpc>
                          <a:spcPct val="100000"/>
                        </a:lnSpc>
                        <a:spcBef>
                          <a:spcPts val="390"/>
                        </a:spcBef>
                      </a:pPr>
                      <a:r>
                        <a:rPr sz="1400" b="1" spc="60" dirty="0">
                          <a:latin typeface="Calibri"/>
                          <a:cs typeface="Calibri"/>
                        </a:rPr>
                        <a:t>Deductible </a:t>
                      </a:r>
                      <a:r>
                        <a:rPr sz="1400" b="1" spc="35" dirty="0">
                          <a:latin typeface="Calibri"/>
                          <a:cs typeface="Calibri"/>
                        </a:rPr>
                        <a:t>(EE/EE+)</a:t>
                      </a:r>
                      <a:endParaRPr sz="1400">
                        <a:latin typeface="Calibri"/>
                        <a:cs typeface="Calibri"/>
                      </a:endParaRPr>
                    </a:p>
                  </a:txBody>
                  <a:tcPr marL="0" marR="0" marT="49530" marB="0"/>
                </a:tc>
                <a:tc>
                  <a:txBody>
                    <a:bodyPr/>
                    <a:lstStyle/>
                    <a:p>
                      <a:pPr marL="635" algn="ctr">
                        <a:lnSpc>
                          <a:spcPct val="100000"/>
                        </a:lnSpc>
                        <a:spcBef>
                          <a:spcPts val="1230"/>
                        </a:spcBef>
                      </a:pPr>
                      <a:r>
                        <a:rPr sz="1400" spc="60" dirty="0">
                          <a:latin typeface="Calibri"/>
                          <a:cs typeface="Calibri"/>
                        </a:rPr>
                        <a:t>Combined</a:t>
                      </a:r>
                      <a:r>
                        <a:rPr sz="1400" spc="-30" dirty="0">
                          <a:latin typeface="Calibri"/>
                          <a:cs typeface="Calibri"/>
                        </a:rPr>
                        <a:t> </a:t>
                      </a:r>
                      <a:r>
                        <a:rPr sz="1400" dirty="0">
                          <a:latin typeface="Calibri"/>
                          <a:cs typeface="Calibri"/>
                        </a:rPr>
                        <a:t>with</a:t>
                      </a:r>
                      <a:r>
                        <a:rPr sz="1400" spc="-10" dirty="0">
                          <a:latin typeface="Calibri"/>
                          <a:cs typeface="Calibri"/>
                        </a:rPr>
                        <a:t> </a:t>
                      </a:r>
                      <a:r>
                        <a:rPr sz="1400" spc="45" dirty="0">
                          <a:latin typeface="Calibri"/>
                          <a:cs typeface="Calibri"/>
                        </a:rPr>
                        <a:t>medical</a:t>
                      </a:r>
                      <a:endParaRPr sz="1400">
                        <a:latin typeface="Calibri"/>
                        <a:cs typeface="Calibri"/>
                      </a:endParaRPr>
                    </a:p>
                  </a:txBody>
                  <a:tcPr marL="0" marR="0" marT="156210" marB="0"/>
                </a:tc>
                <a:tc>
                  <a:txBody>
                    <a:bodyPr/>
                    <a:lstStyle/>
                    <a:p>
                      <a:pPr algn="ctr">
                        <a:lnSpc>
                          <a:spcPct val="100000"/>
                        </a:lnSpc>
                        <a:spcBef>
                          <a:spcPts val="1230"/>
                        </a:spcBef>
                      </a:pPr>
                      <a:r>
                        <a:rPr sz="1400" spc="60" dirty="0">
                          <a:latin typeface="Calibri"/>
                          <a:cs typeface="Calibri"/>
                        </a:rPr>
                        <a:t>Combined</a:t>
                      </a:r>
                      <a:r>
                        <a:rPr sz="1400" spc="-30" dirty="0">
                          <a:latin typeface="Calibri"/>
                          <a:cs typeface="Calibri"/>
                        </a:rPr>
                        <a:t> </a:t>
                      </a:r>
                      <a:r>
                        <a:rPr sz="1400" dirty="0">
                          <a:latin typeface="Calibri"/>
                          <a:cs typeface="Calibri"/>
                        </a:rPr>
                        <a:t>with</a:t>
                      </a:r>
                      <a:r>
                        <a:rPr sz="1400" spc="-10" dirty="0">
                          <a:latin typeface="Calibri"/>
                          <a:cs typeface="Calibri"/>
                        </a:rPr>
                        <a:t> </a:t>
                      </a:r>
                      <a:r>
                        <a:rPr sz="1400" spc="45" dirty="0">
                          <a:latin typeface="Calibri"/>
                          <a:cs typeface="Calibri"/>
                        </a:rPr>
                        <a:t>medical</a:t>
                      </a:r>
                      <a:endParaRPr sz="1400">
                        <a:latin typeface="Calibri"/>
                        <a:cs typeface="Calibri"/>
                      </a:endParaRPr>
                    </a:p>
                  </a:txBody>
                  <a:tcPr marL="0" marR="0" marT="156210" marB="0"/>
                </a:tc>
                <a:tc>
                  <a:txBody>
                    <a:bodyPr/>
                    <a:lstStyle/>
                    <a:p>
                      <a:pPr algn="ctr">
                        <a:lnSpc>
                          <a:spcPct val="100000"/>
                        </a:lnSpc>
                        <a:spcBef>
                          <a:spcPts val="1230"/>
                        </a:spcBef>
                      </a:pPr>
                      <a:r>
                        <a:rPr sz="1400" spc="25" dirty="0">
                          <a:latin typeface="Calibri"/>
                          <a:cs typeface="Calibri"/>
                        </a:rPr>
                        <a:t>NA</a:t>
                      </a:r>
                      <a:endParaRPr sz="1400">
                        <a:latin typeface="Calibri"/>
                        <a:cs typeface="Calibri"/>
                      </a:endParaRPr>
                    </a:p>
                  </a:txBody>
                  <a:tcPr marL="0" marR="0" marT="156210" marB="0"/>
                </a:tc>
                <a:extLst>
                  <a:ext uri="{0D108BD9-81ED-4DB2-BD59-A6C34878D82A}">
                    <a16:rowId xmlns:a16="http://schemas.microsoft.com/office/drawing/2014/main" val="10001"/>
                  </a:ext>
                </a:extLst>
              </a:tr>
              <a:tr h="553085">
                <a:tc>
                  <a:txBody>
                    <a:bodyPr/>
                    <a:lstStyle/>
                    <a:p>
                      <a:pPr marL="90805" marR="473075">
                        <a:lnSpc>
                          <a:spcPct val="100000"/>
                        </a:lnSpc>
                        <a:spcBef>
                          <a:spcPts val="395"/>
                        </a:spcBef>
                      </a:pPr>
                      <a:r>
                        <a:rPr sz="1400" b="1" dirty="0">
                          <a:latin typeface="Calibri"/>
                          <a:cs typeface="Calibri"/>
                        </a:rPr>
                        <a:t>Out-of-</a:t>
                      </a:r>
                      <a:r>
                        <a:rPr sz="1400" b="1" spc="65" dirty="0">
                          <a:latin typeface="Calibri"/>
                          <a:cs typeface="Calibri"/>
                        </a:rPr>
                        <a:t>pocket</a:t>
                      </a:r>
                      <a:r>
                        <a:rPr sz="1400" b="1" spc="265" dirty="0">
                          <a:latin typeface="Calibri"/>
                          <a:cs typeface="Calibri"/>
                        </a:rPr>
                        <a:t> </a:t>
                      </a:r>
                      <a:r>
                        <a:rPr sz="1400" b="1" spc="65" dirty="0">
                          <a:latin typeface="Calibri"/>
                          <a:cs typeface="Calibri"/>
                        </a:rPr>
                        <a:t>maximum </a:t>
                      </a:r>
                      <a:r>
                        <a:rPr sz="1400" b="1" spc="35" dirty="0">
                          <a:latin typeface="Calibri"/>
                          <a:cs typeface="Calibri"/>
                        </a:rPr>
                        <a:t>(EE/EE+)</a:t>
                      </a:r>
                      <a:endParaRPr sz="1400">
                        <a:latin typeface="Calibri"/>
                        <a:cs typeface="Calibri"/>
                      </a:endParaRPr>
                    </a:p>
                  </a:txBody>
                  <a:tcPr marL="0" marR="0" marT="50165" marB="0">
                    <a:lnB w="12700">
                      <a:solidFill>
                        <a:srgbClr val="000000"/>
                      </a:solidFill>
                      <a:prstDash val="solid"/>
                    </a:lnB>
                  </a:tcPr>
                </a:tc>
                <a:tc>
                  <a:txBody>
                    <a:bodyPr/>
                    <a:lstStyle/>
                    <a:p>
                      <a:pPr marL="635" algn="ctr">
                        <a:lnSpc>
                          <a:spcPct val="100000"/>
                        </a:lnSpc>
                        <a:spcBef>
                          <a:spcPts val="1240"/>
                        </a:spcBef>
                      </a:pPr>
                      <a:r>
                        <a:rPr sz="1400" spc="60" dirty="0">
                          <a:latin typeface="Calibri"/>
                          <a:cs typeface="Calibri"/>
                        </a:rPr>
                        <a:t>Combined</a:t>
                      </a:r>
                      <a:r>
                        <a:rPr sz="1400" spc="-30" dirty="0">
                          <a:latin typeface="Calibri"/>
                          <a:cs typeface="Calibri"/>
                        </a:rPr>
                        <a:t> </a:t>
                      </a:r>
                      <a:r>
                        <a:rPr sz="1400" dirty="0">
                          <a:latin typeface="Calibri"/>
                          <a:cs typeface="Calibri"/>
                        </a:rPr>
                        <a:t>with</a:t>
                      </a:r>
                      <a:r>
                        <a:rPr sz="1400" spc="-10" dirty="0">
                          <a:latin typeface="Calibri"/>
                          <a:cs typeface="Calibri"/>
                        </a:rPr>
                        <a:t> </a:t>
                      </a:r>
                      <a:r>
                        <a:rPr sz="1400" spc="45" dirty="0">
                          <a:latin typeface="Calibri"/>
                          <a:cs typeface="Calibri"/>
                        </a:rPr>
                        <a:t>medical</a:t>
                      </a:r>
                      <a:endParaRPr sz="1400">
                        <a:latin typeface="Calibri"/>
                        <a:cs typeface="Calibri"/>
                      </a:endParaRPr>
                    </a:p>
                  </a:txBody>
                  <a:tcPr marL="0" marR="0" marT="157480" marB="0">
                    <a:lnB w="12700">
                      <a:solidFill>
                        <a:srgbClr val="000000"/>
                      </a:solidFill>
                      <a:prstDash val="solid"/>
                    </a:lnB>
                  </a:tcPr>
                </a:tc>
                <a:tc>
                  <a:txBody>
                    <a:bodyPr/>
                    <a:lstStyle/>
                    <a:p>
                      <a:pPr algn="ctr">
                        <a:lnSpc>
                          <a:spcPct val="100000"/>
                        </a:lnSpc>
                        <a:spcBef>
                          <a:spcPts val="1240"/>
                        </a:spcBef>
                      </a:pPr>
                      <a:r>
                        <a:rPr sz="1400" spc="60" dirty="0">
                          <a:latin typeface="Calibri"/>
                          <a:cs typeface="Calibri"/>
                        </a:rPr>
                        <a:t>Combined</a:t>
                      </a:r>
                      <a:r>
                        <a:rPr sz="1400" spc="-30" dirty="0">
                          <a:latin typeface="Calibri"/>
                          <a:cs typeface="Calibri"/>
                        </a:rPr>
                        <a:t> </a:t>
                      </a:r>
                      <a:r>
                        <a:rPr sz="1400" dirty="0">
                          <a:latin typeface="Calibri"/>
                          <a:cs typeface="Calibri"/>
                        </a:rPr>
                        <a:t>with</a:t>
                      </a:r>
                      <a:r>
                        <a:rPr sz="1400" spc="-10" dirty="0">
                          <a:latin typeface="Calibri"/>
                          <a:cs typeface="Calibri"/>
                        </a:rPr>
                        <a:t> </a:t>
                      </a:r>
                      <a:r>
                        <a:rPr sz="1400" spc="45" dirty="0">
                          <a:latin typeface="Calibri"/>
                          <a:cs typeface="Calibri"/>
                        </a:rPr>
                        <a:t>medical</a:t>
                      </a:r>
                      <a:endParaRPr sz="1400">
                        <a:latin typeface="Calibri"/>
                        <a:cs typeface="Calibri"/>
                      </a:endParaRPr>
                    </a:p>
                  </a:txBody>
                  <a:tcPr marL="0" marR="0" marT="157480" marB="0">
                    <a:lnB w="12700">
                      <a:solidFill>
                        <a:srgbClr val="000000"/>
                      </a:solidFill>
                      <a:prstDash val="solid"/>
                    </a:lnB>
                  </a:tcPr>
                </a:tc>
                <a:tc>
                  <a:txBody>
                    <a:bodyPr/>
                    <a:lstStyle/>
                    <a:p>
                      <a:pPr algn="ctr">
                        <a:lnSpc>
                          <a:spcPct val="100000"/>
                        </a:lnSpc>
                        <a:spcBef>
                          <a:spcPts val="1240"/>
                        </a:spcBef>
                      </a:pPr>
                      <a:r>
                        <a:rPr sz="1400" spc="60" dirty="0">
                          <a:latin typeface="Calibri"/>
                          <a:cs typeface="Calibri"/>
                        </a:rPr>
                        <a:t>Combined</a:t>
                      </a:r>
                      <a:r>
                        <a:rPr sz="1400" spc="-30" dirty="0">
                          <a:latin typeface="Calibri"/>
                          <a:cs typeface="Calibri"/>
                        </a:rPr>
                        <a:t> </a:t>
                      </a:r>
                      <a:r>
                        <a:rPr sz="1400" dirty="0">
                          <a:latin typeface="Calibri"/>
                          <a:cs typeface="Calibri"/>
                        </a:rPr>
                        <a:t>with</a:t>
                      </a:r>
                      <a:r>
                        <a:rPr sz="1400" spc="-10" dirty="0">
                          <a:latin typeface="Calibri"/>
                          <a:cs typeface="Calibri"/>
                        </a:rPr>
                        <a:t> </a:t>
                      </a:r>
                      <a:r>
                        <a:rPr sz="1400" spc="45" dirty="0">
                          <a:latin typeface="Calibri"/>
                          <a:cs typeface="Calibri"/>
                        </a:rPr>
                        <a:t>medical</a:t>
                      </a:r>
                      <a:endParaRPr sz="1400">
                        <a:latin typeface="Calibri"/>
                        <a:cs typeface="Calibri"/>
                      </a:endParaRPr>
                    </a:p>
                  </a:txBody>
                  <a:tcPr marL="0" marR="0" marT="157480" marB="0">
                    <a:lnB w="12700">
                      <a:solidFill>
                        <a:srgbClr val="000000"/>
                      </a:solidFill>
                      <a:prstDash val="solid"/>
                    </a:lnB>
                  </a:tcPr>
                </a:tc>
                <a:extLst>
                  <a:ext uri="{0D108BD9-81ED-4DB2-BD59-A6C34878D82A}">
                    <a16:rowId xmlns:a16="http://schemas.microsoft.com/office/drawing/2014/main" val="10002"/>
                  </a:ext>
                </a:extLst>
              </a:tr>
              <a:tr h="512445">
                <a:tc>
                  <a:txBody>
                    <a:bodyPr/>
                    <a:lstStyle/>
                    <a:p>
                      <a:pPr marL="90805" marR="1634489">
                        <a:lnSpc>
                          <a:spcPct val="100000"/>
                        </a:lnSpc>
                        <a:spcBef>
                          <a:spcPts val="185"/>
                        </a:spcBef>
                      </a:pPr>
                      <a:r>
                        <a:rPr sz="1400" b="1" spc="65" dirty="0">
                          <a:latin typeface="Calibri"/>
                          <a:cs typeface="Calibri"/>
                        </a:rPr>
                        <a:t>Generic </a:t>
                      </a:r>
                      <a:r>
                        <a:rPr sz="1400" b="1" spc="-10" dirty="0">
                          <a:latin typeface="Calibri"/>
                          <a:cs typeface="Calibri"/>
                        </a:rPr>
                        <a:t>(min/max)</a:t>
                      </a:r>
                      <a:endParaRPr sz="1400">
                        <a:latin typeface="Calibri"/>
                        <a:cs typeface="Calibri"/>
                      </a:endParaRPr>
                    </a:p>
                  </a:txBody>
                  <a:tcPr marL="0" marR="0" marT="23495" marB="0">
                    <a:lnT w="12700">
                      <a:solidFill>
                        <a:srgbClr val="000000"/>
                      </a:solidFill>
                      <a:prstDash val="solid"/>
                    </a:lnT>
                  </a:tcPr>
                </a:tc>
                <a:tc>
                  <a:txBody>
                    <a:bodyPr/>
                    <a:lstStyle/>
                    <a:p>
                      <a:pPr>
                        <a:lnSpc>
                          <a:spcPct val="100000"/>
                        </a:lnSpc>
                      </a:pPr>
                      <a:endParaRPr sz="1600">
                        <a:latin typeface="Times New Roman"/>
                        <a:cs typeface="Times New Roman"/>
                      </a:endParaRPr>
                    </a:p>
                  </a:txBody>
                  <a:tcPr marL="0" marR="0" marT="0" marB="0">
                    <a:lnT w="12700">
                      <a:solidFill>
                        <a:srgbClr val="000000"/>
                      </a:solidFill>
                      <a:prstDash val="solid"/>
                    </a:lnT>
                  </a:tcPr>
                </a:tc>
                <a:tc>
                  <a:txBody>
                    <a:bodyPr/>
                    <a:lstStyle/>
                    <a:p>
                      <a:pPr algn="ctr">
                        <a:lnSpc>
                          <a:spcPct val="100000"/>
                        </a:lnSpc>
                        <a:spcBef>
                          <a:spcPts val="1025"/>
                        </a:spcBef>
                      </a:pPr>
                      <a:r>
                        <a:rPr sz="1400" spc="-25" dirty="0">
                          <a:latin typeface="Calibri"/>
                          <a:cs typeface="Calibri"/>
                        </a:rPr>
                        <a:t>$8</a:t>
                      </a:r>
                      <a:endParaRPr sz="1400">
                        <a:latin typeface="Calibri"/>
                        <a:cs typeface="Calibri"/>
                      </a:endParaRPr>
                    </a:p>
                  </a:txBody>
                  <a:tcPr marL="0" marR="0" marT="130175" marB="0">
                    <a:lnT w="12700">
                      <a:solidFill>
                        <a:srgbClr val="000000"/>
                      </a:solidFill>
                      <a:prstDash val="solid"/>
                    </a:lnT>
                  </a:tcPr>
                </a:tc>
                <a:tc>
                  <a:txBody>
                    <a:bodyPr/>
                    <a:lstStyle/>
                    <a:p>
                      <a:pPr algn="ctr">
                        <a:lnSpc>
                          <a:spcPct val="100000"/>
                        </a:lnSpc>
                        <a:spcBef>
                          <a:spcPts val="1025"/>
                        </a:spcBef>
                      </a:pPr>
                      <a:r>
                        <a:rPr sz="1400" spc="-25" dirty="0">
                          <a:latin typeface="Calibri"/>
                          <a:cs typeface="Calibri"/>
                        </a:rPr>
                        <a:t>$10</a:t>
                      </a:r>
                      <a:endParaRPr sz="1400">
                        <a:latin typeface="Calibri"/>
                        <a:cs typeface="Calibri"/>
                      </a:endParaRPr>
                    </a:p>
                  </a:txBody>
                  <a:tcPr marL="0" marR="0" marT="130175" marB="0">
                    <a:lnT w="12700">
                      <a:solidFill>
                        <a:srgbClr val="000000"/>
                      </a:solidFill>
                      <a:prstDash val="solid"/>
                    </a:lnT>
                  </a:tcPr>
                </a:tc>
                <a:extLst>
                  <a:ext uri="{0D108BD9-81ED-4DB2-BD59-A6C34878D82A}">
                    <a16:rowId xmlns:a16="http://schemas.microsoft.com/office/drawing/2014/main" val="10003"/>
                  </a:ext>
                </a:extLst>
              </a:tr>
              <a:tr h="539750">
                <a:tc>
                  <a:txBody>
                    <a:bodyPr/>
                    <a:lstStyle/>
                    <a:p>
                      <a:pPr marL="90805" marR="1627505">
                        <a:lnSpc>
                          <a:spcPct val="100000"/>
                        </a:lnSpc>
                        <a:spcBef>
                          <a:spcPts val="295"/>
                        </a:spcBef>
                      </a:pPr>
                      <a:r>
                        <a:rPr sz="1400" b="1" spc="45" dirty="0">
                          <a:latin typeface="Calibri"/>
                          <a:cs typeface="Calibri"/>
                        </a:rPr>
                        <a:t>Formulary </a:t>
                      </a:r>
                      <a:r>
                        <a:rPr sz="1400" b="1" spc="-10" dirty="0">
                          <a:latin typeface="Calibri"/>
                          <a:cs typeface="Calibri"/>
                        </a:rPr>
                        <a:t>(min/max)</a:t>
                      </a:r>
                      <a:endParaRPr sz="1400">
                        <a:latin typeface="Calibri"/>
                        <a:cs typeface="Calibri"/>
                      </a:endParaRPr>
                    </a:p>
                  </a:txBody>
                  <a:tcPr marL="0" marR="0" marT="37465" marB="0"/>
                </a:tc>
                <a:tc>
                  <a:txBody>
                    <a:bodyPr/>
                    <a:lstStyle/>
                    <a:p>
                      <a:pPr algn="ctr">
                        <a:lnSpc>
                          <a:spcPct val="100000"/>
                        </a:lnSpc>
                        <a:spcBef>
                          <a:spcPts val="1340"/>
                        </a:spcBef>
                      </a:pPr>
                      <a:r>
                        <a:rPr sz="1400" spc="55" dirty="0">
                          <a:latin typeface="Calibri"/>
                          <a:cs typeface="Calibri"/>
                        </a:rPr>
                        <a:t>100%</a:t>
                      </a:r>
                      <a:r>
                        <a:rPr sz="1400" spc="5" dirty="0">
                          <a:latin typeface="Calibri"/>
                          <a:cs typeface="Calibri"/>
                        </a:rPr>
                        <a:t> </a:t>
                      </a:r>
                      <a:r>
                        <a:rPr sz="1400" dirty="0">
                          <a:latin typeface="Calibri"/>
                          <a:cs typeface="Calibri"/>
                        </a:rPr>
                        <a:t>after</a:t>
                      </a:r>
                      <a:r>
                        <a:rPr sz="1400" spc="-10" dirty="0">
                          <a:latin typeface="Calibri"/>
                          <a:cs typeface="Calibri"/>
                        </a:rPr>
                        <a:t> deductible</a:t>
                      </a:r>
                      <a:endParaRPr sz="1400">
                        <a:latin typeface="Calibri"/>
                        <a:cs typeface="Calibri"/>
                      </a:endParaRPr>
                    </a:p>
                  </a:txBody>
                  <a:tcPr marL="0" marR="0" marT="170180" marB="0"/>
                </a:tc>
                <a:tc>
                  <a:txBody>
                    <a:bodyPr/>
                    <a:lstStyle/>
                    <a:p>
                      <a:pPr algn="ctr">
                        <a:lnSpc>
                          <a:spcPct val="100000"/>
                        </a:lnSpc>
                        <a:spcBef>
                          <a:spcPts val="1135"/>
                        </a:spcBef>
                      </a:pPr>
                      <a:r>
                        <a:rPr sz="1400" spc="65" dirty="0">
                          <a:latin typeface="Calibri"/>
                          <a:cs typeface="Calibri"/>
                        </a:rPr>
                        <a:t>80%</a:t>
                      </a:r>
                      <a:r>
                        <a:rPr sz="1400" spc="70" dirty="0">
                          <a:latin typeface="Calibri"/>
                          <a:cs typeface="Calibri"/>
                        </a:rPr>
                        <a:t> </a:t>
                      </a:r>
                      <a:r>
                        <a:rPr sz="1400" dirty="0">
                          <a:latin typeface="Calibri"/>
                          <a:cs typeface="Calibri"/>
                        </a:rPr>
                        <a:t>($30</a:t>
                      </a:r>
                      <a:r>
                        <a:rPr sz="1400" spc="70" dirty="0">
                          <a:latin typeface="Calibri"/>
                          <a:cs typeface="Calibri"/>
                        </a:rPr>
                        <a:t> </a:t>
                      </a:r>
                      <a:r>
                        <a:rPr sz="1400" dirty="0">
                          <a:latin typeface="Calibri"/>
                          <a:cs typeface="Calibri"/>
                        </a:rPr>
                        <a:t>min,</a:t>
                      </a:r>
                      <a:r>
                        <a:rPr sz="1400" spc="60" dirty="0">
                          <a:latin typeface="Calibri"/>
                          <a:cs typeface="Calibri"/>
                        </a:rPr>
                        <a:t> </a:t>
                      </a:r>
                      <a:r>
                        <a:rPr sz="1400" dirty="0">
                          <a:latin typeface="Calibri"/>
                          <a:cs typeface="Calibri"/>
                        </a:rPr>
                        <a:t>$150</a:t>
                      </a:r>
                      <a:r>
                        <a:rPr sz="1400" spc="75" dirty="0">
                          <a:latin typeface="Calibri"/>
                          <a:cs typeface="Calibri"/>
                        </a:rPr>
                        <a:t> </a:t>
                      </a:r>
                      <a:r>
                        <a:rPr sz="1400" spc="-20" dirty="0">
                          <a:latin typeface="Calibri"/>
                          <a:cs typeface="Calibri"/>
                        </a:rPr>
                        <a:t>max)</a:t>
                      </a:r>
                      <a:endParaRPr sz="1400">
                        <a:latin typeface="Calibri"/>
                        <a:cs typeface="Calibri"/>
                      </a:endParaRPr>
                    </a:p>
                  </a:txBody>
                  <a:tcPr marL="0" marR="0" marT="144145" marB="0"/>
                </a:tc>
                <a:tc>
                  <a:txBody>
                    <a:bodyPr/>
                    <a:lstStyle/>
                    <a:p>
                      <a:pPr algn="ctr">
                        <a:lnSpc>
                          <a:spcPct val="100000"/>
                        </a:lnSpc>
                        <a:spcBef>
                          <a:spcPts val="1135"/>
                        </a:spcBef>
                      </a:pPr>
                      <a:r>
                        <a:rPr sz="1400" spc="-25" dirty="0">
                          <a:latin typeface="Calibri"/>
                          <a:cs typeface="Calibri"/>
                        </a:rPr>
                        <a:t>$40</a:t>
                      </a:r>
                      <a:endParaRPr sz="1400">
                        <a:latin typeface="Calibri"/>
                        <a:cs typeface="Calibri"/>
                      </a:endParaRPr>
                    </a:p>
                  </a:txBody>
                  <a:tcPr marL="0" marR="0" marT="144145" marB="0"/>
                </a:tc>
                <a:extLst>
                  <a:ext uri="{0D108BD9-81ED-4DB2-BD59-A6C34878D82A}">
                    <a16:rowId xmlns:a16="http://schemas.microsoft.com/office/drawing/2014/main" val="10004"/>
                  </a:ext>
                </a:extLst>
              </a:tr>
              <a:tr h="491490">
                <a:tc>
                  <a:txBody>
                    <a:bodyPr/>
                    <a:lstStyle/>
                    <a:p>
                      <a:pPr marL="90805" marR="1329055">
                        <a:lnSpc>
                          <a:spcPct val="100000"/>
                        </a:lnSpc>
                        <a:spcBef>
                          <a:spcPts val="395"/>
                        </a:spcBef>
                      </a:pPr>
                      <a:r>
                        <a:rPr sz="1400" b="1" spc="40" dirty="0">
                          <a:latin typeface="Calibri"/>
                          <a:cs typeface="Calibri"/>
                        </a:rPr>
                        <a:t>Nonformulary </a:t>
                      </a:r>
                      <a:r>
                        <a:rPr sz="1400" b="1" spc="-10" dirty="0">
                          <a:latin typeface="Calibri"/>
                          <a:cs typeface="Calibri"/>
                        </a:rPr>
                        <a:t>(min/max)</a:t>
                      </a:r>
                      <a:endParaRPr sz="1400">
                        <a:latin typeface="Calibri"/>
                        <a:cs typeface="Calibri"/>
                      </a:endParaRPr>
                    </a:p>
                  </a:txBody>
                  <a:tcPr marL="0" marR="0" marT="50165" marB="0"/>
                </a:tc>
                <a:tc>
                  <a:txBody>
                    <a:bodyPr/>
                    <a:lstStyle/>
                    <a:p>
                      <a:pPr>
                        <a:lnSpc>
                          <a:spcPct val="100000"/>
                        </a:lnSpc>
                      </a:pPr>
                      <a:endParaRPr sz="1600">
                        <a:latin typeface="Times New Roman"/>
                        <a:cs typeface="Times New Roman"/>
                      </a:endParaRPr>
                    </a:p>
                  </a:txBody>
                  <a:tcPr marL="0" marR="0" marT="0" marB="0"/>
                </a:tc>
                <a:tc>
                  <a:txBody>
                    <a:bodyPr/>
                    <a:lstStyle/>
                    <a:p>
                      <a:pPr algn="ctr">
                        <a:lnSpc>
                          <a:spcPct val="100000"/>
                        </a:lnSpc>
                        <a:spcBef>
                          <a:spcPts val="1240"/>
                        </a:spcBef>
                      </a:pPr>
                      <a:r>
                        <a:rPr sz="1400" spc="65" dirty="0">
                          <a:latin typeface="Calibri"/>
                          <a:cs typeface="Calibri"/>
                        </a:rPr>
                        <a:t>50%</a:t>
                      </a:r>
                      <a:r>
                        <a:rPr sz="1400" spc="70" dirty="0">
                          <a:latin typeface="Calibri"/>
                          <a:cs typeface="Calibri"/>
                        </a:rPr>
                        <a:t> </a:t>
                      </a:r>
                      <a:r>
                        <a:rPr sz="1400" dirty="0">
                          <a:latin typeface="Calibri"/>
                          <a:cs typeface="Calibri"/>
                        </a:rPr>
                        <a:t>($65</a:t>
                      </a:r>
                      <a:r>
                        <a:rPr sz="1400" spc="70" dirty="0">
                          <a:latin typeface="Calibri"/>
                          <a:cs typeface="Calibri"/>
                        </a:rPr>
                        <a:t> </a:t>
                      </a:r>
                      <a:r>
                        <a:rPr sz="1400" dirty="0">
                          <a:latin typeface="Calibri"/>
                          <a:cs typeface="Calibri"/>
                        </a:rPr>
                        <a:t>min,</a:t>
                      </a:r>
                      <a:r>
                        <a:rPr sz="1400" spc="60" dirty="0">
                          <a:latin typeface="Calibri"/>
                          <a:cs typeface="Calibri"/>
                        </a:rPr>
                        <a:t> </a:t>
                      </a:r>
                      <a:r>
                        <a:rPr sz="1400" dirty="0">
                          <a:latin typeface="Calibri"/>
                          <a:cs typeface="Calibri"/>
                        </a:rPr>
                        <a:t>$180</a:t>
                      </a:r>
                      <a:r>
                        <a:rPr sz="1400" spc="75" dirty="0">
                          <a:latin typeface="Calibri"/>
                          <a:cs typeface="Calibri"/>
                        </a:rPr>
                        <a:t> </a:t>
                      </a:r>
                      <a:r>
                        <a:rPr sz="1400" spc="-20" dirty="0">
                          <a:latin typeface="Calibri"/>
                          <a:cs typeface="Calibri"/>
                        </a:rPr>
                        <a:t>max)</a:t>
                      </a:r>
                      <a:endParaRPr sz="1400">
                        <a:latin typeface="Calibri"/>
                        <a:cs typeface="Calibri"/>
                      </a:endParaRPr>
                    </a:p>
                  </a:txBody>
                  <a:tcPr marL="0" marR="0" marT="157480" marB="0"/>
                </a:tc>
                <a:tc>
                  <a:txBody>
                    <a:bodyPr/>
                    <a:lstStyle/>
                    <a:p>
                      <a:pPr algn="ctr">
                        <a:lnSpc>
                          <a:spcPct val="100000"/>
                        </a:lnSpc>
                        <a:spcBef>
                          <a:spcPts val="1240"/>
                        </a:spcBef>
                      </a:pPr>
                      <a:r>
                        <a:rPr sz="1400" spc="-25" dirty="0">
                          <a:latin typeface="Calibri"/>
                          <a:cs typeface="Calibri"/>
                        </a:rPr>
                        <a:t>$80</a:t>
                      </a:r>
                      <a:endParaRPr sz="1400">
                        <a:latin typeface="Calibri"/>
                        <a:cs typeface="Calibri"/>
                      </a:endParaRPr>
                    </a:p>
                  </a:txBody>
                  <a:tcPr marL="0" marR="0" marT="157480" marB="0"/>
                </a:tc>
                <a:extLst>
                  <a:ext uri="{0D108BD9-81ED-4DB2-BD59-A6C34878D82A}">
                    <a16:rowId xmlns:a16="http://schemas.microsoft.com/office/drawing/2014/main" val="10005"/>
                  </a:ext>
                </a:extLst>
              </a:tr>
            </a:tbl>
          </a:graphicData>
        </a:graphic>
      </p:graphicFrame>
      <p:sp>
        <p:nvSpPr>
          <p:cNvPr id="7" name="object 7"/>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14</a:t>
            </a:fld>
            <a:endParaRPr sz="10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4240" y="167627"/>
            <a:ext cx="10994360" cy="1014009"/>
          </a:xfrm>
          <a:prstGeom prst="rect">
            <a:avLst/>
          </a:prstGeom>
        </p:spPr>
        <p:txBody>
          <a:bodyPr vert="horz" wrap="square" lIns="0" tIns="115202" rIns="0" bIns="0" rtlCol="0">
            <a:spAutoFit/>
          </a:bodyPr>
          <a:lstStyle/>
          <a:p>
            <a:pPr marL="36195">
              <a:lnSpc>
                <a:spcPts val="4000"/>
              </a:lnSpc>
              <a:spcBef>
                <a:spcPts val="100"/>
              </a:spcBef>
            </a:pPr>
            <a:r>
              <a:rPr sz="3600" spc="165" dirty="0"/>
              <a:t>Employee</a:t>
            </a:r>
            <a:r>
              <a:rPr sz="3600" spc="-80" dirty="0"/>
              <a:t> </a:t>
            </a:r>
            <a:r>
              <a:rPr sz="3600" spc="125" dirty="0"/>
              <a:t>Contribution</a:t>
            </a:r>
            <a:endParaRPr sz="3600" dirty="0"/>
          </a:p>
          <a:p>
            <a:pPr marL="36195">
              <a:lnSpc>
                <a:spcPts val="3040"/>
              </a:lnSpc>
            </a:pPr>
            <a:r>
              <a:rPr sz="2800" b="0" spc="70" dirty="0">
                <a:latin typeface="Calibri"/>
                <a:cs typeface="Calibri"/>
              </a:rPr>
              <a:t>Medical</a:t>
            </a:r>
            <a:r>
              <a:rPr lang="en-US" sz="2800" b="0" spc="70" dirty="0">
                <a:latin typeface="Calibri"/>
                <a:cs typeface="Calibri"/>
              </a:rPr>
              <a:t> &amp; Dental</a:t>
            </a:r>
            <a:r>
              <a:rPr sz="2800" b="0" spc="-45" dirty="0">
                <a:latin typeface="Calibri"/>
                <a:cs typeface="Calibri"/>
              </a:rPr>
              <a:t> </a:t>
            </a:r>
            <a:r>
              <a:rPr sz="2800" b="0" spc="235" dirty="0">
                <a:latin typeface="Calibri"/>
                <a:cs typeface="Calibri"/>
              </a:rPr>
              <a:t>OCU</a:t>
            </a:r>
            <a:r>
              <a:rPr sz="2800" b="0" spc="-40" dirty="0">
                <a:latin typeface="Calibri"/>
                <a:cs typeface="Calibri"/>
              </a:rPr>
              <a:t> </a:t>
            </a:r>
            <a:r>
              <a:rPr lang="en-US" sz="2800" b="0" spc="65" dirty="0"/>
              <a:t>Weekly </a:t>
            </a:r>
            <a:r>
              <a:rPr sz="2800" b="0" spc="50" dirty="0">
                <a:latin typeface="Calibri"/>
                <a:cs typeface="Calibri"/>
              </a:rPr>
              <a:t>Contribution</a:t>
            </a:r>
            <a:r>
              <a:rPr lang="en-US" sz="2800" b="0" spc="50" dirty="0">
                <a:latin typeface="Calibri"/>
                <a:cs typeface="Calibri"/>
              </a:rPr>
              <a:t> &amp; Percentage Comparison</a:t>
            </a:r>
            <a:endParaRPr sz="2800" dirty="0">
              <a:latin typeface="Calibri"/>
              <a:cs typeface="Calibri"/>
            </a:endParaRPr>
          </a:p>
        </p:txBody>
      </p:sp>
      <p:sp>
        <p:nvSpPr>
          <p:cNvPr id="5" name="object 5"/>
          <p:cNvSpPr txBox="1">
            <a:spLocks noGrp="1"/>
          </p:cNvSpPr>
          <p:nvPr>
            <p:ph type="sldNum" sz="quarter" idx="7"/>
          </p:nvPr>
        </p:nvSpPr>
        <p:spPr>
          <a:prstGeom prst="rect">
            <a:avLst/>
          </a:prstGeom>
        </p:spPr>
        <p:txBody>
          <a:bodyPr vert="horz" wrap="square" lIns="0" tIns="160867" rIns="0" bIns="0" rtlCol="0">
            <a:spAutoFit/>
          </a:bodyPr>
          <a:lstStyle/>
          <a:p>
            <a:pPr marL="38100">
              <a:lnSpc>
                <a:spcPct val="100000"/>
              </a:lnSpc>
              <a:spcBef>
                <a:spcPts val="35"/>
              </a:spcBef>
            </a:pPr>
            <a:fld id="{81D60167-4931-47E6-BA6A-407CBD079E47}" type="slidenum">
              <a:rPr sz="1000" b="0" spc="-50" dirty="0">
                <a:solidFill>
                  <a:srgbClr val="BEBEBE"/>
                </a:solidFill>
                <a:latin typeface="Calibri"/>
                <a:cs typeface="Calibri"/>
              </a:rPr>
              <a:t>15</a:t>
            </a:fld>
            <a:endParaRPr sz="1000">
              <a:latin typeface="Calibri"/>
              <a:cs typeface="Calibri"/>
            </a:endParaRPr>
          </a:p>
        </p:txBody>
      </p:sp>
      <p:pic>
        <p:nvPicPr>
          <p:cNvPr id="8" name="Picture 7">
            <a:extLst>
              <a:ext uri="{FF2B5EF4-FFF2-40B4-BE49-F238E27FC236}">
                <a16:creationId xmlns:a16="http://schemas.microsoft.com/office/drawing/2014/main" id="{57B6F496-3B44-AC05-3584-4CED4C8FD8BB}"/>
              </a:ext>
            </a:extLst>
          </p:cNvPr>
          <p:cNvPicPr>
            <a:picLocks noChangeAspect="1"/>
          </p:cNvPicPr>
          <p:nvPr/>
        </p:nvPicPr>
        <p:blipFill>
          <a:blip r:embed="rId2"/>
          <a:stretch>
            <a:fillRect/>
          </a:stretch>
        </p:blipFill>
        <p:spPr>
          <a:xfrm>
            <a:off x="592422" y="1274537"/>
            <a:ext cx="11007156" cy="5035188"/>
          </a:xfrm>
          <a:prstGeom prst="rect">
            <a:avLst/>
          </a:prstGeom>
        </p:spPr>
      </p:pic>
      <p:sp>
        <p:nvSpPr>
          <p:cNvPr id="3" name="Star: 5 Points 2">
            <a:extLst>
              <a:ext uri="{FF2B5EF4-FFF2-40B4-BE49-F238E27FC236}">
                <a16:creationId xmlns:a16="http://schemas.microsoft.com/office/drawing/2014/main" id="{DE798EAB-9636-E15E-D05C-9872234AB437}"/>
              </a:ext>
            </a:extLst>
          </p:cNvPr>
          <p:cNvSpPr/>
          <p:nvPr/>
        </p:nvSpPr>
        <p:spPr>
          <a:xfrm>
            <a:off x="76200" y="3238500"/>
            <a:ext cx="381000" cy="381000"/>
          </a:xfrm>
          <a:prstGeom prst="star5">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C0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mmins 2018">
  <a:themeElements>
    <a:clrScheme name="Launch">
      <a:dk1>
        <a:srgbClr val="000000"/>
      </a:dk1>
      <a:lt1>
        <a:srgbClr val="FFFFFF"/>
      </a:lt1>
      <a:dk2>
        <a:srgbClr val="414141"/>
      </a:dk2>
      <a:lt2>
        <a:srgbClr val="E7E6E6"/>
      </a:lt2>
      <a:accent1>
        <a:srgbClr val="424242"/>
      </a:accent1>
      <a:accent2>
        <a:srgbClr val="DA281C"/>
      </a:accent2>
      <a:accent3>
        <a:srgbClr val="00578A"/>
      </a:accent3>
      <a:accent4>
        <a:srgbClr val="738B1F"/>
      </a:accent4>
      <a:accent5>
        <a:srgbClr val="B4B4B3"/>
      </a:accent5>
      <a:accent6>
        <a:srgbClr val="000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BS &amp; Corporate 1" id="{7940DA30-8317-4AE8-9037-244288DED107}" vid="{39E5CBCE-E6B4-4DEB-A761-36C2CD08D52E}"/>
    </a:ext>
  </a:extLst>
</a:theme>
</file>

<file path=docMetadata/LabelInfo.xml><?xml version="1.0" encoding="utf-8"?>
<clbl:labelList xmlns:clbl="http://schemas.microsoft.com/office/2020/mipLabelMetadata">
  <clbl:label id="{b15078d2-26c9-4333-acfc-0e8484f0e6f2}" enabled="1" method="Standard" siteId="{b31a5d86-6dda-4457-85e5-c55bbc07923d}" contentBits="2" removed="0"/>
</clbl:labelList>
</file>

<file path=docProps/app.xml><?xml version="1.0" encoding="utf-8"?>
<Properties xmlns="http://schemas.openxmlformats.org/officeDocument/2006/extended-properties" xmlns:vt="http://schemas.openxmlformats.org/officeDocument/2006/docPropsVTypes">
  <Template/>
  <TotalTime>123</TotalTime>
  <Words>1698</Words>
  <Application>Microsoft Office PowerPoint</Application>
  <PresentationFormat>Widescreen</PresentationFormat>
  <Paragraphs>152</Paragraphs>
  <Slides>15</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15</vt:i4>
      </vt:variant>
    </vt:vector>
  </HeadingPairs>
  <TitlesOfParts>
    <vt:vector size="27" baseType="lpstr">
      <vt:lpstr>Aptos</vt:lpstr>
      <vt:lpstr>Arial</vt:lpstr>
      <vt:lpstr>Arial (Body)</vt:lpstr>
      <vt:lpstr>Arial Black</vt:lpstr>
      <vt:lpstr>Calibri</vt:lpstr>
      <vt:lpstr>Courier New</vt:lpstr>
      <vt:lpstr>Helvetica Neue</vt:lpstr>
      <vt:lpstr>LucidaGrande</vt:lpstr>
      <vt:lpstr>Times New Roman</vt:lpstr>
      <vt:lpstr>Wingdings</vt:lpstr>
      <vt:lpstr>Office Theme</vt:lpstr>
      <vt:lpstr>Cummins 2018</vt:lpstr>
      <vt:lpstr>PowerPoint Presentation</vt:lpstr>
      <vt:lpstr>Open Enrollment Overview</vt:lpstr>
      <vt:lpstr>Open Enrollment Overview</vt:lpstr>
      <vt:lpstr>Open Enrollment Overview</vt:lpstr>
      <vt:lpstr>Health Care Plan Design Medical</vt:lpstr>
      <vt:lpstr>2027 HSA Plan</vt:lpstr>
      <vt:lpstr>2027 HSA Plus Plan </vt:lpstr>
      <vt:lpstr>2027 PPO Plan</vt:lpstr>
      <vt:lpstr>2027 Open Enrollment – Updates/Changes</vt:lpstr>
      <vt:lpstr>Pharmacy Change</vt:lpstr>
      <vt:lpstr>Pharmacy Change</vt:lpstr>
      <vt:lpstr>Prescription Drugs</vt:lpstr>
      <vt:lpstr>Prescription Drugs Continued</vt:lpstr>
      <vt:lpstr>Health Care Plan Design 2027 Pharmacy</vt:lpstr>
      <vt:lpstr>Employee Contribution Medical &amp; Dental OCU Weekly Contribution &amp; Percentage Comparison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Megan M King</dc:creator>
  <cp:lastModifiedBy>Krista S Dickinson</cp:lastModifiedBy>
  <cp:revision>3</cp:revision>
  <dcterms:created xsi:type="dcterms:W3CDTF">2026-10-01T14:49:32Z</dcterms:created>
  <dcterms:modified xsi:type="dcterms:W3CDTF">2026-10-22T20:10:50Z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34FCFB79-17BD-40B8-8B4D-BBADF7CC6851</vt:lpwstr>
  </property>
  <property fmtid="{D5CDD505-2E9C-101B-9397-08002B2CF9AE}" pid="3" name="ArticulatePath">
    <vt:lpwstr>Corporate &amp; Cummins Business Service_1_draft-feedbback</vt:lpwstr>
  </property>
  <property fmtid="{D5CDD505-2E9C-101B-9397-08002B2CF9AE}" pid="4" name="CUBusinessUnit">
    <vt:lpwstr>5;#Corporate|78f116de-89c6-461f-ac9e-46c1249c8e20</vt:lpwstr>
  </property>
  <property fmtid="{D5CDD505-2E9C-101B-9397-08002B2CF9AE}" pid="5" name="CUClassification">
    <vt:lpwstr>8;#Restricted Confidential|3a4e809d-7003-43f8-a888-5dba0fd67b52</vt:lpwstr>
  </property>
  <property fmtid="{D5CDD505-2E9C-101B-9397-08002B2CF9AE}" pid="6" name="CUFunction">
    <vt:lpwstr>6;#Human Resources|0c4169f4-8218-4ab0-9580-ded26b0210f2</vt:lpwstr>
  </property>
  <property fmtid="{D5CDD505-2E9C-101B-9397-08002B2CF9AE}" pid="7" name="CULocation">
    <vt:lpwstr>7;#US.IND.DBUHQ|12688c82-a34d-4978-a4d6-357a35d3087d</vt:lpwstr>
  </property>
  <property fmtid="{D5CDD505-2E9C-101B-9397-08002B2CF9AE}" pid="8" name="ContentTypeId">
    <vt:lpwstr>0x010100D6DB4AC788A74237AC66E75E8A04265F2200E1BFAF4F9B553546A7C35FE411597DE5</vt:lpwstr>
  </property>
  <property fmtid="{D5CDD505-2E9C-101B-9397-08002B2CF9AE}" pid="9" name="Created">
    <vt:filetime>2026-09-24T00:00:00Z</vt:filetime>
  </property>
  <property fmtid="{D5CDD505-2E9C-101B-9397-08002B2CF9AE}" pid="10" name="Creator">
    <vt:lpwstr>Acrobat PDFMaker 24 for PowerPoint</vt:lpwstr>
  </property>
  <property fmtid="{D5CDD505-2E9C-101B-9397-08002B2CF9AE}" pid="11" name="ItemRetentionFormula">
    <vt:lpwstr>&lt;formula id="Microsoft.Office.RecordsManagement.PolicyFeatures.Expiration.Formula.BuiltIn"&gt;&lt;number&gt;3&lt;/number&gt;&lt;property&gt;Modified&lt;/property&gt;&lt;propertyId&gt;28cf69c5-fa48-462a-b5cd-27b6f9d2bd5f&lt;/propertyId&gt;&lt;period&gt;years&lt;/period&gt;&lt;/formula&gt;</vt:lpwstr>
  </property>
  <property fmtid="{D5CDD505-2E9C-101B-9397-08002B2CF9AE}" pid="12" name="LastSaved">
    <vt:filetime>2026-10-01T00:00:00Z</vt:filetime>
  </property>
  <property fmtid="{D5CDD505-2E9C-101B-9397-08002B2CF9AE}" pid="13" name="Producer">
    <vt:lpwstr>Adobe PDF Library 24.2.207</vt:lpwstr>
  </property>
  <property fmtid="{D5CDD505-2E9C-101B-9397-08002B2CF9AE}" pid="14" name="_dlc_policyId">
    <vt:lpwstr>0x010100D6DB4AC788A74237AC66E75E8A04265F22|2042549415</vt:lpwstr>
  </property>
  <property fmtid="{D5CDD505-2E9C-101B-9397-08002B2CF9AE}" pid="15" name="ClassificationContentMarkingFooterLocations">
    <vt:lpwstr>Office Theme:8</vt:lpwstr>
  </property>
  <property fmtid="{D5CDD505-2E9C-101B-9397-08002B2CF9AE}" pid="16" name="ClassificationContentMarkingFooterText">
    <vt:lpwstr>Cummins Internal Use Only</vt:lpwstr>
  </property>
</Properties>
</file>