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7"/>
  </p:sldMasterIdLst>
  <p:notesMasterIdLst>
    <p:notesMasterId r:id="rId20"/>
  </p:notesMasterIdLst>
  <p:sldIdLst>
    <p:sldId id="256" r:id="rId8"/>
    <p:sldId id="274" r:id="rId9"/>
    <p:sldId id="281" r:id="rId10"/>
    <p:sldId id="278" r:id="rId11"/>
    <p:sldId id="257" r:id="rId12"/>
    <p:sldId id="294" r:id="rId13"/>
    <p:sldId id="276" r:id="rId14"/>
    <p:sldId id="277" r:id="rId15"/>
    <p:sldId id="284" r:id="rId16"/>
    <p:sldId id="282" r:id="rId17"/>
    <p:sldId id="283" r:id="rId18"/>
    <p:sldId id="261" r:id="rId19"/>
  </p:sldIdLst>
  <p:sldSz cx="9144000" cy="6858000" type="screen4x3"/>
  <p:notesSz cx="7077075" cy="93932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6C0029-1792-41FA-A904-1AF951DBFE4D}" v="14" dt="2023-08-23T15:25:27.6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9" autoAdjust="0"/>
    <p:restoredTop sz="94660"/>
  </p:normalViewPr>
  <p:slideViewPr>
    <p:cSldViewPr>
      <p:cViewPr varScale="1">
        <p:scale>
          <a:sx n="62" d="100"/>
          <a:sy n="62" d="100"/>
        </p:scale>
        <p:origin x="142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71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438" y="0"/>
            <a:ext cx="3067050" cy="471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868910-BEBC-485E-B2AC-7A36620646A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5575" y="1174750"/>
            <a:ext cx="4225925" cy="31702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521200"/>
            <a:ext cx="5661025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21750"/>
            <a:ext cx="3067050" cy="4714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438" y="8921750"/>
            <a:ext cx="3067050" cy="4714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12587-B4DA-4657-98E3-02ED9E5FD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52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729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ltGray">
          <a:xfrm>
            <a:off x="0" y="0"/>
            <a:ext cx="914400" cy="6858000"/>
          </a:xfrm>
          <a:prstGeom prst="rect">
            <a:avLst/>
          </a:prstGeom>
          <a:solidFill>
            <a:srgbClr val="EE2C2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35000"/>
              </a:spcBef>
              <a:buClr>
                <a:srgbClr val="FF140A"/>
              </a:buClr>
              <a:buFont typeface="Wingdings" pitchFamily="2" charset="2"/>
              <a:buChar char="§"/>
              <a:defRPr/>
            </a:pPr>
            <a:endParaRPr lang="en-US"/>
          </a:p>
        </p:txBody>
      </p:sp>
      <p:pic>
        <p:nvPicPr>
          <p:cNvPr id="5" name="Picture 5" descr="CumminslogoBLACK_1inchTa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9700" y="457200"/>
            <a:ext cx="107950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2003AR_GenSet_Installation_Wyoming MI_DSC_0518-WHITE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8013" y="4060825"/>
            <a:ext cx="1855787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ltGray">
          <a:xfrm>
            <a:off x="5143500" y="4065588"/>
            <a:ext cx="1865313" cy="27066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8" name="Picture 8" descr="Crosspoin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ltGray">
          <a:xfrm>
            <a:off x="7161213" y="4064000"/>
            <a:ext cx="1851025" cy="2708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073150" y="4065588"/>
            <a:ext cx="1922463" cy="2706687"/>
            <a:chOff x="577" y="2447"/>
            <a:chExt cx="1330" cy="1873"/>
          </a:xfrm>
        </p:grpSpPr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577" y="2447"/>
              <a:ext cx="1330" cy="1873"/>
            </a:xfrm>
            <a:prstGeom prst="rect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969696"/>
                </a:gs>
              </a:gsLst>
              <a:lin ang="5400000" scaled="1"/>
            </a:gra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>
                <a:spcBef>
                  <a:spcPct val="35000"/>
                </a:spcBef>
                <a:buClr>
                  <a:srgbClr val="FF140A"/>
                </a:buClr>
                <a:buFont typeface="Wingdings" pitchFamily="2" charset="2"/>
                <a:buChar char="§"/>
                <a:defRPr/>
              </a:pPr>
              <a:endParaRPr lang="en-US"/>
            </a:p>
          </p:txBody>
        </p:sp>
        <p:pic>
          <p:nvPicPr>
            <p:cNvPr id="11" name="Picture 11" descr="QSB6_7_Tier4_Turbo 3Qtr High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6" t="739" r="8841" b="125"/>
            <a:stretch>
              <a:fillRect/>
            </a:stretch>
          </p:blipFill>
          <p:spPr bwMode="auto">
            <a:xfrm>
              <a:off x="577" y="2447"/>
              <a:ext cx="1330" cy="18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66825" y="1700213"/>
            <a:ext cx="6696075" cy="788987"/>
          </a:xfrm>
        </p:spPr>
        <p:txBody>
          <a:bodyPr anchor="t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66825" y="2559050"/>
            <a:ext cx="6684963" cy="903288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622852-AB87-46FC-88FD-5CDFBDEE04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6575" y="296863"/>
            <a:ext cx="1990725" cy="54276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1225" y="296863"/>
            <a:ext cx="5822950" cy="54276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622852-AB87-46FC-88FD-5CDFBDEE04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838200"/>
            <a:ext cx="73152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7315200" cy="44196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Rectangle 5"/>
          <p:cNvSpPr/>
          <p:nvPr userDrawn="1"/>
        </p:nvSpPr>
        <p:spPr>
          <a:xfrm rot="10800000">
            <a:off x="7612911" y="6472864"/>
            <a:ext cx="1535544" cy="398263"/>
          </a:xfrm>
          <a:custGeom>
            <a:avLst/>
            <a:gdLst>
              <a:gd name="connsiteX0" fmla="*/ 0 w 1803485"/>
              <a:gd name="connsiteY0" fmla="*/ 0 h 354932"/>
              <a:gd name="connsiteX1" fmla="*/ 1803485 w 1803485"/>
              <a:gd name="connsiteY1" fmla="*/ 0 h 354932"/>
              <a:gd name="connsiteX2" fmla="*/ 1803485 w 1803485"/>
              <a:gd name="connsiteY2" fmla="*/ 354932 h 354932"/>
              <a:gd name="connsiteX3" fmla="*/ 0 w 1803485"/>
              <a:gd name="connsiteY3" fmla="*/ 354932 h 354932"/>
              <a:gd name="connsiteX4" fmla="*/ 0 w 1803485"/>
              <a:gd name="connsiteY4" fmla="*/ 0 h 354932"/>
              <a:gd name="connsiteX0" fmla="*/ 0 w 2008025"/>
              <a:gd name="connsiteY0" fmla="*/ 1 h 354933"/>
              <a:gd name="connsiteX1" fmla="*/ 2008025 w 2008025"/>
              <a:gd name="connsiteY1" fmla="*/ 0 h 354933"/>
              <a:gd name="connsiteX2" fmla="*/ 1803485 w 2008025"/>
              <a:gd name="connsiteY2" fmla="*/ 354933 h 354933"/>
              <a:gd name="connsiteX3" fmla="*/ 0 w 2008025"/>
              <a:gd name="connsiteY3" fmla="*/ 354933 h 354933"/>
              <a:gd name="connsiteX4" fmla="*/ 0 w 2008025"/>
              <a:gd name="connsiteY4" fmla="*/ 1 h 354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8025" h="354933">
                <a:moveTo>
                  <a:pt x="0" y="1"/>
                </a:moveTo>
                <a:lnTo>
                  <a:pt x="2008025" y="0"/>
                </a:lnTo>
                <a:lnTo>
                  <a:pt x="1803485" y="354933"/>
                </a:lnTo>
                <a:lnTo>
                  <a:pt x="0" y="354933"/>
                </a:lnTo>
                <a:lnTo>
                  <a:pt x="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29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13" name="Slide Number Placeholder 4"/>
          <p:cNvSpPr txBox="1">
            <a:spLocks/>
          </p:cNvSpPr>
          <p:nvPr userDrawn="1"/>
        </p:nvSpPr>
        <p:spPr>
          <a:xfrm>
            <a:off x="8680549" y="6496014"/>
            <a:ext cx="46275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685663" rtl="0" eaLnBrk="1" latinLnBrk="0" hangingPunct="1">
              <a:defRPr sz="900" b="0" i="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342831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663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494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326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157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989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820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651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19BBCF-6562-0F4B-B1E4-C6BFB9DF245D}" type="slidenum">
              <a:rPr lang="en-US" sz="1000" smtClean="0">
                <a:solidFill>
                  <a:srgbClr val="FFFFFF"/>
                </a:solidFill>
              </a:rPr>
              <a:pPr/>
              <a:t>‹#›</a:t>
            </a:fld>
            <a:endParaRPr lang="en-US" sz="1000">
              <a:solidFill>
                <a:srgbClr val="FFFF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0000"/>
          <a:stretch/>
        </p:blipFill>
        <p:spPr>
          <a:xfrm>
            <a:off x="7923832" y="6622967"/>
            <a:ext cx="574164" cy="206703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8638955" y="6575351"/>
            <a:ext cx="0" cy="209685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663515" y="6583362"/>
            <a:ext cx="880048" cy="126958"/>
          </a:xfrm>
          <a:prstGeom prst="rect">
            <a:avLst/>
          </a:prstGeom>
        </p:spPr>
        <p:txBody>
          <a:bodyPr vert="horz" wrap="none">
            <a:spAutoFit/>
          </a:bodyPr>
          <a:lstStyle>
            <a:lvl1pPr marL="0" indent="0" algn="r">
              <a:buNone/>
              <a:defRPr sz="825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Data Classification</a:t>
            </a:r>
          </a:p>
        </p:txBody>
      </p:sp>
    </p:spTree>
    <p:extLst>
      <p:ext uri="{BB962C8B-B14F-4D97-AF65-F5344CB8AC3E}">
        <p14:creationId xmlns:p14="http://schemas.microsoft.com/office/powerpoint/2010/main" val="983045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44538" y="6330950"/>
            <a:ext cx="1846262" cy="476250"/>
          </a:xfrm>
        </p:spPr>
        <p:txBody>
          <a:bodyPr/>
          <a:lstStyle>
            <a:lvl1pPr>
              <a:defRPr/>
            </a:lvl1pPr>
          </a:lstStyle>
          <a:p>
            <a:fld id="{CD622852-AB87-46FC-88FD-5CDFBDEE04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622852-AB87-46FC-88FD-5CDFBDEE04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39800" y="1430338"/>
            <a:ext cx="3892550" cy="42941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4750" y="1430338"/>
            <a:ext cx="3892550" cy="42941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622852-AB87-46FC-88FD-5CDFBDEE04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622852-AB87-46FC-88FD-5CDFBDEE04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622852-AB87-46FC-88FD-5CDFBDEE04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622852-AB87-46FC-88FD-5CDFBDEE04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622852-AB87-46FC-88FD-5CDFBDEE04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622852-AB87-46FC-88FD-5CDFBDEE04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0" y="0"/>
            <a:ext cx="660400" cy="6858000"/>
          </a:xfrm>
          <a:prstGeom prst="rect">
            <a:avLst/>
          </a:prstGeom>
          <a:solidFill>
            <a:srgbClr val="EE2E2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35000"/>
              </a:spcBef>
              <a:buClr>
                <a:srgbClr val="FF140A"/>
              </a:buClr>
              <a:buFont typeface="Wingdings" pitchFamily="2" charset="2"/>
              <a:buChar char="§"/>
              <a:defRPr/>
            </a:pP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11225" y="296863"/>
            <a:ext cx="7966075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9800" y="1430338"/>
            <a:ext cx="7937500" cy="429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52738" y="6330950"/>
            <a:ext cx="49799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rgbClr val="969696"/>
                </a:solidFill>
              </a:defRPr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4538" y="6330950"/>
            <a:ext cx="2074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rgbClr val="969696"/>
                </a:solidFill>
              </a:defRPr>
            </a:lvl1pPr>
          </a:lstStyle>
          <a:p>
            <a:fld id="{CD622852-AB87-46FC-88FD-5CDFBDEE04B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251825" y="6034088"/>
            <a:ext cx="655638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31775" indent="-231775" algn="l" rtl="0" eaLnBrk="1" fontAlgn="base" hangingPunct="1">
        <a:spcBef>
          <a:spcPct val="35000"/>
        </a:spcBef>
        <a:spcAft>
          <a:spcPct val="0"/>
        </a:spcAft>
        <a:buClr>
          <a:srgbClr val="EE2E24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579438" indent="-233363" algn="l" rtl="0" eaLnBrk="1" fontAlgn="base" hangingPunct="1">
        <a:spcBef>
          <a:spcPct val="35000"/>
        </a:spcBef>
        <a:spcAft>
          <a:spcPct val="0"/>
        </a:spcAft>
        <a:buClr>
          <a:srgbClr val="EE2E24"/>
        </a:buClr>
        <a:buFont typeface="Arial" charset="0"/>
        <a:buChar char="–"/>
        <a:defRPr sz="2200">
          <a:solidFill>
            <a:schemeClr val="tx1"/>
          </a:solidFill>
          <a:latin typeface="+mn-lt"/>
          <a:cs typeface="+mn-cs"/>
        </a:defRPr>
      </a:lvl2pPr>
      <a:lvl3pPr marL="863600" indent="-169863" algn="l" rtl="0" eaLnBrk="1" fontAlgn="base" hangingPunct="1">
        <a:spcBef>
          <a:spcPct val="35000"/>
        </a:spcBef>
        <a:spcAft>
          <a:spcPct val="0"/>
        </a:spcAft>
        <a:buClr>
          <a:srgbClr val="EE2E24"/>
        </a:buClr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146175" indent="-168275" algn="l" rtl="0" eaLnBrk="1" fontAlgn="base" hangingPunct="1">
        <a:spcBef>
          <a:spcPct val="35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441450" indent="-180975" algn="l" rtl="0" eaLnBrk="1" fontAlgn="base" hangingPunct="1">
        <a:spcBef>
          <a:spcPct val="35000"/>
        </a:spcBef>
        <a:spcAft>
          <a:spcPct val="0"/>
        </a:spcAft>
        <a:buChar char="»"/>
        <a:defRPr i="1">
          <a:solidFill>
            <a:schemeClr val="tx1"/>
          </a:solidFill>
          <a:latin typeface="+mn-lt"/>
          <a:cs typeface="+mn-cs"/>
        </a:defRPr>
      </a:lvl5pPr>
      <a:lvl6pPr marL="1898650" indent="-180975" algn="l" rtl="0" eaLnBrk="1" fontAlgn="base" hangingPunct="1">
        <a:spcBef>
          <a:spcPct val="35000"/>
        </a:spcBef>
        <a:spcAft>
          <a:spcPct val="0"/>
        </a:spcAft>
        <a:buChar char="»"/>
        <a:defRPr i="1">
          <a:solidFill>
            <a:schemeClr val="tx1"/>
          </a:solidFill>
          <a:latin typeface="+mn-lt"/>
          <a:cs typeface="+mn-cs"/>
        </a:defRPr>
      </a:lvl6pPr>
      <a:lvl7pPr marL="2355850" indent="-180975" algn="l" rtl="0" eaLnBrk="1" fontAlgn="base" hangingPunct="1">
        <a:spcBef>
          <a:spcPct val="35000"/>
        </a:spcBef>
        <a:spcAft>
          <a:spcPct val="0"/>
        </a:spcAft>
        <a:buChar char="»"/>
        <a:defRPr i="1">
          <a:solidFill>
            <a:schemeClr val="tx1"/>
          </a:solidFill>
          <a:latin typeface="+mn-lt"/>
          <a:cs typeface="+mn-cs"/>
        </a:defRPr>
      </a:lvl7pPr>
      <a:lvl8pPr marL="2813050" indent="-180975" algn="l" rtl="0" eaLnBrk="1" fontAlgn="base" hangingPunct="1">
        <a:spcBef>
          <a:spcPct val="35000"/>
        </a:spcBef>
        <a:spcAft>
          <a:spcPct val="0"/>
        </a:spcAft>
        <a:buChar char="»"/>
        <a:defRPr i="1">
          <a:solidFill>
            <a:schemeClr val="tx1"/>
          </a:solidFill>
          <a:latin typeface="+mn-lt"/>
          <a:cs typeface="+mn-cs"/>
        </a:defRPr>
      </a:lvl8pPr>
      <a:lvl9pPr marL="3270250" indent="-180975" algn="l" rtl="0" eaLnBrk="1" fontAlgn="base" hangingPunct="1">
        <a:spcBef>
          <a:spcPct val="35000"/>
        </a:spcBef>
        <a:spcAft>
          <a:spcPct val="0"/>
        </a:spcAft>
        <a:buChar char="»"/>
        <a:defRPr i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685800"/>
            <a:ext cx="6696075" cy="788987"/>
          </a:xfrm>
        </p:spPr>
        <p:txBody>
          <a:bodyPr/>
          <a:lstStyle/>
          <a:p>
            <a:r>
              <a:rPr lang="en-US" sz="4000" dirty="0">
                <a:latin typeface="Arial Black" pitchFamily="34" charset="0"/>
              </a:rPr>
              <a:t>OCU Apprenticeship Program Overview</a:t>
            </a:r>
            <a:br>
              <a:rPr lang="en-US" sz="4000" dirty="0">
                <a:latin typeface="Arial Black" pitchFamily="34" charset="0"/>
              </a:rPr>
            </a:br>
            <a:endParaRPr lang="en-US" sz="4000" dirty="0">
              <a:latin typeface="Arial Black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7937" y="2743200"/>
            <a:ext cx="6684963" cy="1100138"/>
          </a:xfrm>
        </p:spPr>
        <p:txBody>
          <a:bodyPr/>
          <a:lstStyle/>
          <a:p>
            <a:r>
              <a:rPr lang="en-US" sz="2400" dirty="0"/>
              <a:t> </a:t>
            </a:r>
          </a:p>
          <a:p>
            <a:r>
              <a:rPr lang="en-US" dirty="0">
                <a:latin typeface="Arial Black"/>
              </a:rPr>
              <a:t>Date: 8/18/2023</a:t>
            </a:r>
          </a:p>
          <a:p>
            <a:endParaRPr lang="en-US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Black" panose="020B0A04020102020204" pitchFamily="34" charset="0"/>
              </a:rPr>
              <a:t>Classroom Training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4521" y="1066800"/>
            <a:ext cx="7234958" cy="5060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5E036B-F5DB-C931-379D-6722CD37B76D}"/>
              </a:ext>
            </a:extLst>
          </p:cNvPr>
          <p:cNvSpPr txBox="1"/>
          <p:nvPr/>
        </p:nvSpPr>
        <p:spPr>
          <a:xfrm rot="20473818">
            <a:off x="2352380" y="3105834"/>
            <a:ext cx="5083764" cy="646331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46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>
                    <a:alpha val="55000"/>
                  </a:srgbClr>
                </a:solidFill>
                <a:effectLst>
                  <a:outerShdw blurRad="50800" dist="50800" dir="5400000" algn="ctr" rotWithShape="0">
                    <a:srgbClr val="000000">
                      <a:alpha val="52000"/>
                    </a:srgbClr>
                  </a:outerShdw>
                </a:effectLst>
              </a:rPr>
              <a:t>ACADEMIC EXAMPLE</a:t>
            </a:r>
          </a:p>
        </p:txBody>
      </p:sp>
    </p:spTree>
    <p:extLst>
      <p:ext uri="{BB962C8B-B14F-4D97-AF65-F5344CB8AC3E}">
        <p14:creationId xmlns:p14="http://schemas.microsoft.com/office/powerpoint/2010/main" val="679106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Black" panose="020B0A04020102020204" pitchFamily="34" charset="0"/>
              </a:rPr>
              <a:t>Electives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30" y="1176415"/>
            <a:ext cx="6287140" cy="49704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92DFA1-6B56-5A67-71C8-FA854A611EC4}"/>
              </a:ext>
            </a:extLst>
          </p:cNvPr>
          <p:cNvSpPr txBox="1"/>
          <p:nvPr/>
        </p:nvSpPr>
        <p:spPr>
          <a:xfrm rot="20473818">
            <a:off x="2352380" y="3105834"/>
            <a:ext cx="5083764" cy="646331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46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>
                    <a:alpha val="55000"/>
                  </a:srgbClr>
                </a:solidFill>
                <a:effectLst>
                  <a:outerShdw blurRad="50800" dist="50800" dir="5400000" algn="ctr" rotWithShape="0">
                    <a:srgbClr val="000000">
                      <a:alpha val="52000"/>
                    </a:srgbClr>
                  </a:outerShdw>
                </a:effectLst>
              </a:rPr>
              <a:t>ACADEMIC EXAMPLE</a:t>
            </a:r>
          </a:p>
        </p:txBody>
      </p:sp>
    </p:spTree>
    <p:extLst>
      <p:ext uri="{BB962C8B-B14F-4D97-AF65-F5344CB8AC3E}">
        <p14:creationId xmlns:p14="http://schemas.microsoft.com/office/powerpoint/2010/main" val="892004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666"/>
          <a:stretch/>
        </p:blipFill>
        <p:spPr>
          <a:xfrm>
            <a:off x="3846513" y="2828925"/>
            <a:ext cx="1335088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396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Rectangle 2"/>
          <p:cNvSpPr>
            <a:spLocks noGrp="1" noChangeArrowheads="1"/>
          </p:cNvSpPr>
          <p:nvPr>
            <p:ph type="title"/>
          </p:nvPr>
        </p:nvSpPr>
        <p:spPr>
          <a:xfrm>
            <a:off x="911225" y="296863"/>
            <a:ext cx="7966075" cy="8905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  <a:latin typeface="Arial Black" pitchFamily="34" charset="0"/>
              </a:rPr>
              <a:t>What</a:t>
            </a:r>
            <a:r>
              <a:rPr lang="en-US" sz="2800" dirty="0">
                <a:solidFill>
                  <a:schemeClr val="tx1"/>
                </a:solidFill>
                <a:latin typeface="Arial Black" pitchFamily="34" charset="0"/>
              </a:rPr>
              <a:t> is the </a:t>
            </a:r>
            <a:r>
              <a:rPr lang="en-US" dirty="0">
                <a:solidFill>
                  <a:schemeClr val="tx1"/>
                </a:solidFill>
                <a:latin typeface="Arial Black" pitchFamily="34" charset="0"/>
              </a:rPr>
              <a:t>Apprenticeship</a:t>
            </a:r>
            <a:r>
              <a:rPr lang="en-US" sz="2800" dirty="0">
                <a:solidFill>
                  <a:schemeClr val="tx1"/>
                </a:solidFill>
                <a:latin typeface="Arial Black" pitchFamily="34" charset="0"/>
              </a:rPr>
              <a:t> Program?</a:t>
            </a:r>
          </a:p>
        </p:txBody>
      </p:sp>
      <p:sp>
        <p:nvSpPr>
          <p:cNvPr id="33798" name="Rectangle 3"/>
          <p:cNvSpPr>
            <a:spLocks noGrp="1" noChangeArrowheads="1"/>
          </p:cNvSpPr>
          <p:nvPr>
            <p:ph idx="1"/>
          </p:nvPr>
        </p:nvSpPr>
        <p:spPr>
          <a:xfrm>
            <a:off x="939800" y="1430338"/>
            <a:ext cx="7937500" cy="4294187"/>
          </a:xfrm>
        </p:spPr>
        <p:txBody>
          <a:bodyPr/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Program for developing an employee for a Cummins Level 4, “Technician” role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Governed by the Department Of Labor &amp; Cummins Joint Apprentice Committee (JAC)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Rules and guidelines of the program are defined in the Cummins “Apprenticeship Standards” document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Policy which is an addendum to the Base Business Labor Agreement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Successful Graduates receive a certificate of completion from the Department of Labor and become Department of Labor Journeyman Technicians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College credits apply towards a degree in the appropriate field            of study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Black" pitchFamily="34" charset="0"/>
              </a:rPr>
              <a:t>Who is the JAC?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9800" y="1187450"/>
            <a:ext cx="7937500" cy="544195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Joint Apprenticeship Committee consists of one Office Committee Union (OCU) and one Exempt representative for each technical trade, plus the chairperson, the administrator, and the Vice-President of the OCU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OCU positions are nominated and selected by the OCU Executive Board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Exempt and Chairperson positions are among interested parties in the relative fields with ties to the apprenticeship program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 The administrator is from the Global Recruiting department, and they track the apprentices’ progress throughout the program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8305800" cy="9144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rial Black" pitchFamily="34" charset="0"/>
              </a:rPr>
              <a:t> OCU Apprenticeship Trades</a:t>
            </a:r>
          </a:p>
        </p:txBody>
      </p:sp>
      <p:sp>
        <p:nvSpPr>
          <p:cNvPr id="92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447800"/>
            <a:ext cx="7404100" cy="4419600"/>
          </a:xfrm>
        </p:spPr>
        <p:txBody>
          <a:bodyPr/>
          <a:lstStyle/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Electrician (Maintenance)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Electronics Engineering			 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Experimental Machinist	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Facilities Drafting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Facilities Maintenance 			 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Instrumentation					 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Materials Engineering				 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Mechanical Engineering Drafting		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Mechanical Engineering Technician		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Software Engineering	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endParaRPr lang="en-US" sz="2200" b="1" dirty="0"/>
          </a:p>
        </p:txBody>
      </p:sp>
      <p:sp>
        <p:nvSpPr>
          <p:cNvPr id="37895" name="Rectangle 4"/>
          <p:cNvSpPr>
            <a:spLocks noChangeArrowheads="1"/>
          </p:cNvSpPr>
          <p:nvPr/>
        </p:nvSpPr>
        <p:spPr bwMode="auto">
          <a:xfrm>
            <a:off x="762000" y="304800"/>
            <a:ext cx="7966075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95000"/>
              </a:lnSpc>
            </a:pPr>
            <a:endParaRPr lang="en-US" dirty="0">
              <a:solidFill>
                <a:schemeClr val="tx2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1"/>
            <a:ext cx="7966075" cy="762000"/>
          </a:xfrm>
        </p:spPr>
        <p:txBody>
          <a:bodyPr/>
          <a:lstStyle/>
          <a:p>
            <a:r>
              <a:rPr lang="en-US" dirty="0">
                <a:latin typeface="Arial Black" pitchFamily="34" charset="0"/>
              </a:rPr>
              <a:t>Southern Indiana Locations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9800" y="914400"/>
            <a:ext cx="7937500" cy="5715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Apprentices may rotate to multiple locations in order to satisfy OJT requirements </a:t>
            </a:r>
            <a:r>
              <a:rPr lang="en-US" sz="1600" dirty="0"/>
              <a:t>(list not all-inclusive)</a:t>
            </a:r>
            <a:endParaRPr lang="en-US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CTC (Cummins Technical Center)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FSP (Fuel Systems Plant)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STC (Seymour Technical Center, located in the SEP, Seymour Engine Plant)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LDTC (Light Duty Technical Center, located in the CEP, Columbus Engine Plant)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OLY (Olympia building in </a:t>
            </a:r>
            <a:r>
              <a:rPr lang="en-US" sz="1800" dirty="0" err="1"/>
              <a:t>Walesboro</a:t>
            </a:r>
            <a:r>
              <a:rPr lang="en-US" sz="1800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WTC (</a:t>
            </a:r>
            <a:r>
              <a:rPr lang="en-US" sz="1800" dirty="0" err="1"/>
              <a:t>Walesboro</a:t>
            </a:r>
            <a:r>
              <a:rPr lang="en-US" sz="1800" dirty="0"/>
              <a:t> Technical Center – also known as Noise Lab)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PCN (Pilot Center North)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Gives employees the opportunity to experience locations without the commitment of bidding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Meet contacts/network opportunities </a:t>
            </a: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21E0A-C3A9-41DD-B91C-2E213F93D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Apprentice Opportunities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E2DDE-7E63-4A7E-8AD8-C20CF52C5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800" y="1430338"/>
            <a:ext cx="7937500" cy="458946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What an Apprentice can do after graduation: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Level 4 Technician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Level 5 Engineering Associate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Level 5 Trades Associate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Potential Improvements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Early mentoring/recruiting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Early &amp; often opportunities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Various educational paths to meet business needs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717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Black" pitchFamily="34" charset="0"/>
              </a:rPr>
              <a:t>Apprenticeship Academics</a:t>
            </a:r>
          </a:p>
        </p:txBody>
      </p:sp>
      <p:sp>
        <p:nvSpPr>
          <p:cNvPr id="717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FF140A"/>
              </a:buClr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Approximately 11-15 college courses defined by Cummins Joint Apprenticeship Committee (JAC)</a:t>
            </a:r>
          </a:p>
          <a:p>
            <a:pPr>
              <a:buClr>
                <a:srgbClr val="FF140A"/>
              </a:buClr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Local education providers are: </a:t>
            </a:r>
          </a:p>
          <a:p>
            <a:pPr marL="858838" lvl="1" indent="-511175">
              <a:buClr>
                <a:srgbClr val="FF140A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Columbus Purdue Polytechnic </a:t>
            </a:r>
          </a:p>
          <a:p>
            <a:pPr marL="858838" lvl="1" indent="-511175">
              <a:buClr>
                <a:srgbClr val="FF140A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Ivy Tech Community College</a:t>
            </a:r>
          </a:p>
          <a:p>
            <a:pPr marL="858838" lvl="1" indent="-511175">
              <a:buClr>
                <a:srgbClr val="FF140A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Indiana University / Purdue University of Columbus</a:t>
            </a:r>
          </a:p>
          <a:p>
            <a:pPr marL="858838" lvl="1" indent="-511175">
              <a:buClr>
                <a:srgbClr val="FF140A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Vincennes University</a:t>
            </a:r>
          </a:p>
          <a:p>
            <a:pPr>
              <a:buClr>
                <a:srgbClr val="FF140A"/>
              </a:buClr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Opportunity for employee to receive credit for completion of previous academics completed from other colleges and universities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Black" pitchFamily="34" charset="0"/>
              </a:rPr>
              <a:t>Apprenticeship OJT </a:t>
            </a:r>
          </a:p>
        </p:txBody>
      </p:sp>
      <p:sp>
        <p:nvSpPr>
          <p:cNvPr id="81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rgbClr val="FF0000"/>
                </a:solidFill>
              </a:rPr>
              <a:t>On the Job Training (OJT)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8000 hours (4 years) work experience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Hours worked at Cummins becomes part of the required OJT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Opportunity for an employee to receive credit for completion of previous work-related experience - maximum allowable credit is 6000 hours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sz="1800" dirty="0">
                <a:latin typeface="Arial Black" panose="020B0A04020102020204" pitchFamily="34" charset="0"/>
              </a:rPr>
            </a:br>
            <a:r>
              <a:rPr lang="en-US" dirty="0">
                <a:latin typeface="Arial Black" panose="020B0A04020102020204" pitchFamily="34" charset="0"/>
              </a:rPr>
              <a:t>On The Job Training Example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3817144"/>
            <a:ext cx="6781800" cy="2933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73C191-374B-31D7-D577-A0047D0A106E}"/>
              </a:ext>
            </a:extLst>
          </p:cNvPr>
          <p:cNvSpPr txBox="1"/>
          <p:nvPr/>
        </p:nvSpPr>
        <p:spPr>
          <a:xfrm>
            <a:off x="911225" y="1219567"/>
            <a:ext cx="5943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All apprentices are required to rotate throughout different teams in order to satisfy OJT requirements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OJT and Academic requirements differ between each apprenticeship trade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The OJT and Academic examples listed below are exclusively for the </a:t>
            </a:r>
            <a:r>
              <a:rPr lang="en-US" sz="2000" b="1" i="1" dirty="0">
                <a:solidFill>
                  <a:srgbClr val="FF0000"/>
                </a:solidFill>
              </a:rPr>
              <a:t>Mechanical Engineering Technician Apprenticeship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27312E-5F2B-9AED-30CA-FF3818E794DE}"/>
              </a:ext>
            </a:extLst>
          </p:cNvPr>
          <p:cNvSpPr txBox="1"/>
          <p:nvPr/>
        </p:nvSpPr>
        <p:spPr>
          <a:xfrm rot="20473818">
            <a:off x="3296847" y="4690995"/>
            <a:ext cx="5083764" cy="492443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46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FF0000">
                    <a:alpha val="55000"/>
                  </a:srgbClr>
                </a:solidFill>
                <a:effectLst>
                  <a:outerShdw blurRad="50800" dist="50800" dir="5400000" algn="ctr" rotWithShape="0">
                    <a:srgbClr val="000000">
                      <a:alpha val="52000"/>
                    </a:srgbClr>
                  </a:outerShdw>
                </a:effectLst>
              </a:rPr>
              <a:t>OJT EXAMPLE</a:t>
            </a:r>
          </a:p>
        </p:txBody>
      </p:sp>
    </p:spTree>
    <p:extLst>
      <p:ext uri="{BB962C8B-B14F-4D97-AF65-F5344CB8AC3E}">
        <p14:creationId xmlns:p14="http://schemas.microsoft.com/office/powerpoint/2010/main" val="62684844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Design 14">
      <a:dk1>
        <a:srgbClr val="000000"/>
      </a:dk1>
      <a:lt1>
        <a:srgbClr val="FFFFFF"/>
      </a:lt1>
      <a:dk2>
        <a:srgbClr val="000000"/>
      </a:dk2>
      <a:lt2>
        <a:srgbClr val="C0C0C0"/>
      </a:lt2>
      <a:accent1>
        <a:srgbClr val="EE2E24"/>
      </a:accent1>
      <a:accent2>
        <a:srgbClr val="5F5F5F"/>
      </a:accent2>
      <a:accent3>
        <a:srgbClr val="FFFFFF"/>
      </a:accent3>
      <a:accent4>
        <a:srgbClr val="000000"/>
      </a:accent4>
      <a:accent5>
        <a:srgbClr val="F5ADAC"/>
      </a:accent5>
      <a:accent6>
        <a:srgbClr val="555555"/>
      </a:accent6>
      <a:hlink>
        <a:srgbClr val="C0C0C0"/>
      </a:hlink>
      <a:folHlink>
        <a:srgbClr val="CC33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12700" cap="flat" cmpd="sng" algn="ctr">
          <a:solidFill>
            <a:srgbClr val="EE2E24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231775" marR="0" indent="-231775" algn="ctr" defTabSz="914400" rtl="0" eaLnBrk="1" fontAlgn="base" latinLnBrk="0" hangingPunct="1">
          <a:lnSpc>
            <a:spcPct val="100000"/>
          </a:lnSpc>
          <a:spcBef>
            <a:spcPct val="35000"/>
          </a:spcBef>
          <a:spcAft>
            <a:spcPct val="0"/>
          </a:spcAft>
          <a:buClr>
            <a:srgbClr val="FF140A"/>
          </a:buClr>
          <a:buSzTx/>
          <a:buFont typeface="Wingdings" pitchFamily="2" charset="2"/>
          <a:buChar char="§"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12700" cap="flat" cmpd="sng" algn="ctr">
          <a:solidFill>
            <a:srgbClr val="EE2E24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231775" marR="0" indent="-231775" algn="ctr" defTabSz="914400" rtl="0" eaLnBrk="1" fontAlgn="base" latinLnBrk="0" hangingPunct="1">
          <a:lnSpc>
            <a:spcPct val="100000"/>
          </a:lnSpc>
          <a:spcBef>
            <a:spcPct val="35000"/>
          </a:spcBef>
          <a:spcAft>
            <a:spcPct val="0"/>
          </a:spcAft>
          <a:buClr>
            <a:srgbClr val="FF140A"/>
          </a:buClr>
          <a:buSzTx/>
          <a:buFont typeface="Wingdings" pitchFamily="2" charset="2"/>
          <a:buChar char="§"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3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EE2E24"/>
        </a:accent1>
        <a:accent2>
          <a:srgbClr val="0066CC"/>
        </a:accent2>
        <a:accent3>
          <a:srgbClr val="FFFFFF"/>
        </a:accent3>
        <a:accent4>
          <a:srgbClr val="000000"/>
        </a:accent4>
        <a:accent5>
          <a:srgbClr val="F5ADAC"/>
        </a:accent5>
        <a:accent6>
          <a:srgbClr val="005CB9"/>
        </a:accent6>
        <a:hlink>
          <a:srgbClr val="FA9900"/>
        </a:hlink>
        <a:folHlink>
          <a:srgbClr val="33CC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4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EE2E24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5ADAC"/>
        </a:accent5>
        <a:accent6>
          <a:srgbClr val="555555"/>
        </a:accent6>
        <a:hlink>
          <a:srgbClr val="C0C0C0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535e9333ad0483c86509319bf62e6f2 xmlns="4d88e6c4-fcff-4e56-b8a1-dbf7c2669ce3">
      <Terms xmlns="http://schemas.microsoft.com/office/infopath/2007/PartnerControls"/>
    </l535e9333ad0483c86509319bf62e6f2>
    <TaxKeywordTaxHTField xmlns="4d88e6c4-fcff-4e56-b8a1-dbf7c2669ce3">
      <Terms xmlns="http://schemas.microsoft.com/office/infopath/2007/PartnerControls"/>
    </TaxKeywordTaxHTField>
    <CUCurrency xmlns="4d88e6c4-fcff-4e56-b8a1-dbf7c2669ce3" xsi:nil="true"/>
    <CUContractAmount xmlns="4d88e6c4-fcff-4e56-b8a1-dbf7c2669ce3" xsi:nil="true"/>
    <CUPartNumber xmlns="4d88e6c4-fcff-4e56-b8a1-dbf7c2669ce3" xsi:nil="true"/>
    <CUSupplierName xmlns="4d88e6c4-fcff-4e56-b8a1-dbf7c2669ce3" xsi:nil="true"/>
    <CULocation_Note xmlns="4d88e6c4-fcff-4e56-b8a1-dbf7c2669ce3">
      <Terms xmlns="http://schemas.microsoft.com/office/infopath/2007/PartnerControls">
        <TermInfo xmlns="http://schemas.microsoft.com/office/infopath/2007/PartnerControls">
          <TermName xmlns="http://schemas.microsoft.com/office/infopath/2007/PartnerControls">US.COL.CTC</TermName>
          <TermId xmlns="http://schemas.microsoft.com/office/infopath/2007/PartnerControls">e0aecc93-a864-4ea8-848f-03b887d29188</TermId>
        </TermInfo>
      </Terms>
    </CULocation_Note>
    <CUProjectType xmlns="4d88e6c4-fcff-4e56-b8a1-dbf7c2669ce3" xsi:nil="true"/>
    <CUContractStartDate xmlns="4d88e6c4-fcff-4e56-b8a1-dbf7c2669ce3" xsi:nil="true"/>
    <CUExpirationDate xmlns="4d88e6c4-fcff-4e56-b8a1-dbf7c2669ce3" xsi:nil="true"/>
    <CUKeyProcess_Note xmlns="4d88e6c4-fcff-4e56-b8a1-dbf7c2669ce3">
      <Terms xmlns="http://schemas.microsoft.com/office/infopath/2007/PartnerControls">
        <TermInfo xmlns="http://schemas.microsoft.com/office/infopath/2007/PartnerControls">
          <TermName xmlns="http://schemas.microsoft.com/office/infopath/2007/PartnerControls">Manage Change</TermName>
          <TermId xmlns="http://schemas.microsoft.com/office/infopath/2007/PartnerControls">a530cd84-f78c-4ede-9902-f1df12ff784b</TermId>
        </TermInfo>
        <TermInfo xmlns="http://schemas.microsoft.com/office/infopath/2007/PartnerControls">
          <TermName xmlns="http://schemas.microsoft.com/office/infopath/2007/PartnerControls">Manage Knowledge</TermName>
          <TermId xmlns="http://schemas.microsoft.com/office/infopath/2007/PartnerControls">68623c65-0329-409c-bde5-7943135133e6</TermId>
        </TermInfo>
      </Terms>
    </CUKeyProcess_Note>
    <CUOriginURL xmlns="4d88e6c4-fcff-4e56-b8a1-dbf7c2669ce3" xsi:nil="true"/>
    <CUContractType xmlns="4d88e6c4-fcff-4e56-b8a1-dbf7c2669ce3" xsi:nil="true"/>
    <TaxCatchAll xmlns="4d88e6c4-fcff-4e56-b8a1-dbf7c2669ce3">
      <Value>10</Value>
      <Value>9</Value>
      <Value>8</Value>
      <Value>7</Value>
      <Value>6</Value>
      <Value>5</Value>
    </TaxCatchAll>
    <CUDocumentType_Note xmlns="4d88e6c4-fcff-4e56-b8a1-dbf7c2669ce3">
      <Terms xmlns="http://schemas.microsoft.com/office/infopath/2007/PartnerControls"/>
    </CUDocumentType_Note>
    <CUPSiteSponsor xmlns="4d88e6c4-fcff-4e56-b8a1-dbf7c2669ce3">
      <UserInfo>
        <DisplayName/>
        <AccountId xsi:nil="true"/>
        <AccountType/>
      </UserInfo>
    </CUPSiteSponsor>
    <CUPSponsor xmlns="4d88e6c4-fcff-4e56-b8a1-dbf7c2669ce3">John Long</CUPSponsor>
    <CUFunction_Note xmlns="4d88e6c4-fcff-4e56-b8a1-dbf7c2669ce3">
      <Terms xmlns="http://schemas.microsoft.com/office/infopath/2007/PartnerControls">
        <TermInfo xmlns="http://schemas.microsoft.com/office/infopath/2007/PartnerControls">
          <TermName xmlns="http://schemas.microsoft.com/office/infopath/2007/PartnerControls">Technical - Engineering</TermName>
          <TermId xmlns="http://schemas.microsoft.com/office/infopath/2007/PartnerControls">3f9f7435-9076-4a58-bda7-92af70a0fc59</TermId>
        </TermInfo>
      </Terms>
    </CUFunction_Note>
    <CUTechnicalDiscipline xmlns="4d88e6c4-fcff-4e56-b8a1-dbf7c2669ce3">Customer Engineering</CUTechnicalDiscipline>
    <CUBusinessUnit_Note xmlns="4d88e6c4-fcff-4e56-b8a1-dbf7c2669ce3">
      <Terms xmlns="http://schemas.microsoft.com/office/infopath/2007/PartnerControls">
        <TermInfo xmlns="http://schemas.microsoft.com/office/infopath/2007/PartnerControls">
          <TermName xmlns="http://schemas.microsoft.com/office/infopath/2007/PartnerControls">Engine</TermName>
          <TermId xmlns="http://schemas.microsoft.com/office/infopath/2007/PartnerControls">29af0e7c-58d4-4a49-aeff-c8fd16358094</TermId>
        </TermInfo>
      </Terms>
    </CUBusinessUnit_Note>
    <CUSupplierType xmlns="4d88e6c4-fcff-4e56-b8a1-dbf7c2669ce3" xsi:nil="true"/>
    <CUClassification_Note xmlns="4d88e6c4-fcff-4e56-b8a1-dbf7c2669ce3">
      <Terms xmlns="http://schemas.microsoft.com/office/infopath/2007/PartnerControls">
        <TermInfo xmlns="http://schemas.microsoft.com/office/infopath/2007/PartnerControls">
          <TermName xmlns="http://schemas.microsoft.com/office/infopath/2007/PartnerControls">Public</TermName>
          <TermId xmlns="http://schemas.microsoft.com/office/infopath/2007/PartnerControls">d247de5e-6808-46fc-9e59-6c1f4a19531f</TermId>
        </TermInfo>
      </Terms>
    </CUClassification_Note>
    <_dlc_ExpireDateSaved xmlns="http://schemas.microsoft.com/sharepoint/v3" xsi:nil="true"/>
    <_dlc_ExpireDate xmlns="http://schemas.microsoft.com/sharepoint/v3">2032-03-15T12:50:26+00:00</_dlc_ExpireDat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p:Policy xmlns:p="office.server.policy" id="" local="true">
  <p:Name>Technical Document</p:Name>
  <p:Description/>
  <p:Statement/>
  <p:PolicyItems>
    <p:PolicyItem featureId="Microsoft.Office.RecordsManagement.PolicyFeatures.Expiration" staticId="0x010100D6DB4AC788A74237AC66E75E8A04265F10|-1366636739" UniqueId="f173a782-bfa0-4284-bfba-8a5256244904">
      <p:Name>Retention</p:Name>
      <p:Description>Automatic scheduling of content for processing, and performing a retention action on content that has reached its due date.</p:Description>
      <p:CustomData>
        <Schedules nextStageId="2">
          <Schedule type="Default">
            <stages>
              <data stageId="1">
                <formula id="Microsoft.Office.RecordsManagement.PolicyFeatures.Expiration.Formula.BuiltIn">
                  <number>10</number>
                  <property>Modified</property>
                  <propertyId>28cf69c5-fa48-462a-b5cd-27b6f9d2bd5f</propertyId>
                  <period>years</period>
                </formula>
                <action type="action" id="Microsoft.Office.RecordsManagement.PolicyFeatures.Expiration.Action.MoveToRecycleBin"/>
              </data>
            </stages>
          </Schedule>
        </Schedules>
      </p:CustomData>
    </p:PolicyItem>
  </p:PolicyItems>
</p:Policy>
</file>

<file path=customXml/item4.xml><?xml version="1.0" encoding="utf-8"?>
<?mso-contentType ?>
<spe:Receivers xmlns:spe="http://schemas.microsoft.com/sharepoint/events">
  <Receiver>
    <Name>Microsoft.Office.RecordsManagement.PolicyFeatures.ExpirationEventReceiver</Name>
    <Synchronization>Synchronous</Synchronization>
    <Type>10001</Type>
    <SequenceNumber>101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10002</Type>
    <SequenceNumber>102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10004</Type>
    <SequenceNumber>103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10006</Type>
    <SequenceNumber>104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10009</Type>
    <SequenceNumber>105</SequenceNumber>
    <Url/>
    <Assembly>Microsoft.Office.Policy, Version=16.0.0.0, Culture=neutral, PublicKeyToken=71e9bce111e9429c</Assembly>
    <Class>Microsoft.Office.RecordsManagement.Internal.UpdateExpireDate</Class>
    <Data/>
    <Filter/>
  </Receiver>
</spe:Receiver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Technical Document" ma:contentTypeID="0x010100D6DB4AC788A74237AC66E75E8A04265F100021D947F99B60644698EEA8BD3775BEC8" ma:contentTypeVersion="6" ma:contentTypeDescription="Technical content type which includes all technical meta-data" ma:contentTypeScope="" ma:versionID="9d23a81b52231f1abb324ec3b286452b">
  <xsd:schema xmlns:xsd="http://www.w3.org/2001/XMLSchema" xmlns:xs="http://www.w3.org/2001/XMLSchema" xmlns:p="http://schemas.microsoft.com/office/2006/metadata/properties" xmlns:ns1="http://schemas.microsoft.com/sharepoint/v3" xmlns:ns2="4d88e6c4-fcff-4e56-b8a1-dbf7c2669ce3" targetNamespace="http://schemas.microsoft.com/office/2006/metadata/properties" ma:root="true" ma:fieldsID="c9b434ca2c78c350a4a64c70b947dd6f" ns1:_="" ns2:_="">
    <xsd:import namespace="http://schemas.microsoft.com/sharepoint/v3"/>
    <xsd:import namespace="4d88e6c4-fcff-4e56-b8a1-dbf7c2669ce3"/>
    <xsd:element name="properties">
      <xsd:complexType>
        <xsd:sequence>
          <xsd:element name="documentManagement">
            <xsd:complexType>
              <xsd:all>
                <xsd:element ref="ns2:CUProjectType" minOccurs="0"/>
                <xsd:element ref="ns2:CUTechnicalDiscipline" minOccurs="0"/>
                <xsd:element ref="ns2:CUContractType" minOccurs="0"/>
                <xsd:element ref="ns2:CUSupplierName" minOccurs="0"/>
                <xsd:element ref="ns2:CUSupplierType" minOccurs="0"/>
                <xsd:element ref="ns2:CUContractStartDate" minOccurs="0"/>
                <xsd:element ref="ns2:CUExpirationDate" minOccurs="0"/>
                <xsd:element ref="ns2:CUCurrency" minOccurs="0"/>
                <xsd:element ref="ns2:CUContractAmount" minOccurs="0"/>
                <xsd:element ref="ns2:CUPartNumber" minOccurs="0"/>
                <xsd:element ref="ns1:_dlc_ExpireDateSaved" minOccurs="0"/>
                <xsd:element ref="ns1:_dlc_ExpireDate" minOccurs="0"/>
                <xsd:element ref="ns2:TaxKeywordTaxHTField" minOccurs="0"/>
                <xsd:element ref="ns2:CULocation_Note" minOccurs="0"/>
                <xsd:element ref="ns2:TaxCatchAll" minOccurs="0"/>
                <xsd:element ref="ns2:CUDocumentType_Note" minOccurs="0"/>
                <xsd:element ref="ns2:TaxCatchAllLabel" minOccurs="0"/>
                <xsd:element ref="ns2:l535e9333ad0483c86509319bf62e6f2" minOccurs="0"/>
                <xsd:element ref="ns2:CUFunction_Note" minOccurs="0"/>
                <xsd:element ref="ns2:CUClassification_Note" minOccurs="0"/>
                <xsd:element ref="ns2:CUOriginURL" minOccurs="0"/>
                <xsd:element ref="ns2:CUKeyProcess_Note" minOccurs="0"/>
                <xsd:element ref="ns2:CUBusinessUnit_Note" minOccurs="0"/>
                <xsd:element ref="ns2:CUPSiteSponsor" minOccurs="0"/>
                <xsd:element ref="ns2:CUPSponsor" minOccurs="0"/>
                <xsd:element ref="ns1:_dlc_Exemp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pireDateSaved" ma:index="19" nillable="true" ma:displayName="Original Expiration Date" ma:hidden="true" ma:internalName="_dlc_ExpireDateSaved" ma:readOnly="true">
      <xsd:simpleType>
        <xsd:restriction base="dms:DateTime"/>
      </xsd:simpleType>
    </xsd:element>
    <xsd:element name="_dlc_ExpireDate" ma:index="20" nillable="true" ma:displayName="Expiration Date" ma:description="" ma:hidden="true" ma:indexed="true" ma:internalName="_dlc_ExpireDate" ma:readOnly="true">
      <xsd:simpleType>
        <xsd:restriction base="dms:DateTime"/>
      </xsd:simpleType>
    </xsd:element>
    <xsd:element name="_dlc_Exempt" ma:index="41" nillable="true" ma:displayName="Exempt from Policy" ma:hidden="true" ma:internalName="_dlc_Exempt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88e6c4-fcff-4e56-b8a1-dbf7c2669ce3" elementFormDefault="qualified">
    <xsd:import namespace="http://schemas.microsoft.com/office/2006/documentManagement/types"/>
    <xsd:import namespace="http://schemas.microsoft.com/office/infopath/2007/PartnerControls"/>
    <xsd:element name="CUProjectType" ma:index="1" nillable="true" ma:displayName="Project Type" ma:default="" ma:internalName="CUProjectType" ma:readOnly="false">
      <xsd:simpleType>
        <xsd:restriction base="dms:Choice">
          <xsd:enumeration value="PPT"/>
          <xsd:enumeration value="VPI"/>
          <xsd:enumeration value="VPC"/>
          <xsd:enumeration value="PPP"/>
        </xsd:restriction>
      </xsd:simpleType>
    </xsd:element>
    <xsd:element name="CUTechnicalDiscipline" ma:index="2" nillable="true" ma:displayName="Technical Discipline" ma:default="Customer Engineering" ma:internalName="CUTechnicalDiscipline" ma:readOnly="false">
      <xsd:simpleType>
        <xsd:restriction base="dms:Choice">
          <xsd:enumeration value="Applied Mechanics"/>
          <xsd:enumeration value="Customer Engineering"/>
          <xsd:enumeration value="Chemical Systems"/>
          <xsd:enumeration value="Electronic Systems"/>
          <xsd:enumeration value="Materials Science"/>
          <xsd:enumeration value="Product Design"/>
          <xsd:enumeration value="Product Engineering Leadership"/>
          <xsd:enumeration value="Product Functional Test"/>
          <xsd:enumeration value="Product Validation"/>
          <xsd:enumeration value="Reliability Engineering"/>
          <xsd:enumeration value="Systems Engineering"/>
          <xsd:enumeration value="Service Engineering"/>
          <xsd:enumeration value="Thermal and Fluid Science"/>
        </xsd:restriction>
      </xsd:simpleType>
    </xsd:element>
    <xsd:element name="CUContractType" ma:index="10" nillable="true" ma:displayName="Contract Type" ma:default="" ma:internalName="CUContractType">
      <xsd:simpleType>
        <xsd:restriction base="dms:Choice">
          <xsd:enumeration value="3rd party Certifications"/>
          <xsd:enumeration value="Bailment Agreement"/>
          <xsd:enumeration value="Bailment Agreements"/>
          <xsd:enumeration value="Capital Agreement"/>
          <xsd:enumeration value="Confidentiality Disclosure Agreement (CDA)"/>
          <xsd:enumeration value="Currency Agreement"/>
          <xsd:enumeration value="Design Responsibility Agreement"/>
          <xsd:enumeration value="Directed Buy Agreement"/>
          <xsd:enumeration value="Direct Supply Agreement (DSA)"/>
          <xsd:enumeration value="Insurance"/>
          <xsd:enumeration value="Lease Returnable Container (LCR) Agreement"/>
          <xsd:enumeration value="Letter of Intent (LOI)"/>
          <xsd:enumeration value="Metal Market Agreement"/>
          <xsd:enumeration value="Master Service Agreement (MSA)"/>
          <xsd:enumeration value="Negotiation Workbook"/>
          <xsd:enumeration value="Requirement Agreement"/>
          <xsd:enumeration value="Request for Quotation (RFQ) Response"/>
          <xsd:enumeration value="Signed Handbook Signatures"/>
          <xsd:enumeration value="Signed Purchase Order Terms and Conditions (PO T&amp;Cs)"/>
          <xsd:enumeration value="Special Contracts"/>
          <xsd:enumeration value="Stock Holding Agreement"/>
          <xsd:enumeration value="Sub-Assembly Agreement"/>
          <xsd:enumeration value="Supply Chain Agreement"/>
          <xsd:enumeration value="Supply Chain Financing Agreement"/>
          <xsd:enumeration value="W8/W9"/>
          <xsd:enumeration value="Warranty Agreement"/>
        </xsd:restriction>
      </xsd:simpleType>
    </xsd:element>
    <xsd:element name="CUSupplierName" ma:index="11" nillable="true" ma:displayName="Supplier Name" ma:internalName="CUSupplierName">
      <xsd:simpleType>
        <xsd:restriction base="dms:Text"/>
      </xsd:simpleType>
    </xsd:element>
    <xsd:element name="CUSupplierType" ma:index="12" nillable="true" ma:displayName="Supplier Type" ma:default="" ma:internalName="CUPSupplierType">
      <xsd:simpleType>
        <xsd:restriction base="dms:Choice">
          <xsd:enumeration value="Direct"/>
          <xsd:enumeration value="Indirect"/>
        </xsd:restriction>
      </xsd:simpleType>
    </xsd:element>
    <xsd:element name="CUContractStartDate" ma:index="14" nillable="true" ma:displayName="Contract Start Date" ma:format="DateOnly" ma:internalName="CUContractStartDate">
      <xsd:simpleType>
        <xsd:restriction base="dms:DateTime"/>
      </xsd:simpleType>
    </xsd:element>
    <xsd:element name="CUExpirationDate" ma:index="15" nillable="true" ma:displayName="Contract Expiration Date" ma:format="DateOnly" ma:internalName="CUExpirationDate">
      <xsd:simpleType>
        <xsd:restriction base="dms:DateTime"/>
      </xsd:simpleType>
    </xsd:element>
    <xsd:element name="CUCurrency" ma:index="16" nillable="true" ma:displayName="Currency Used" ma:default="" ma:internalName="CUCurrency">
      <xsd:simpleType>
        <xsd:restriction base="dms:Choice">
          <xsd:enumeration value="AD: Australian Dollar"/>
          <xsd:enumeration value="AE: Dirham"/>
          <xsd:enumeration value="AL: Lek"/>
          <xsd:enumeration value="AN: Guilder"/>
          <xsd:enumeration value="AO: New Kwanza"/>
          <xsd:enumeration value="AR: Peso"/>
          <xsd:enumeration value="BB: Boliviano"/>
          <xsd:enumeration value="BD: Dinar"/>
          <xsd:enumeration value="BG: Lev"/>
          <xsd:enumeration value="BM: Mark"/>
          <xsd:enumeration value="BP: Pula"/>
          <xsd:enumeration value="BR: Real"/>
          <xsd:enumeration value="BT: Taka"/>
          <xsd:enumeration value="BY: Rouble"/>
          <xsd:enumeration value="CD: Canadian Dollar"/>
          <xsd:enumeration value="CF: Franc"/>
          <xsd:enumeration value="CK: Koruna"/>
          <xsd:enumeration value="CL: Peso"/>
          <xsd:enumeration value="CP: Peso"/>
          <xsd:enumeration value="CR: Colon"/>
          <xsd:enumeration value="CS: Cyprus Pound"/>
          <xsd:enumeration value="CT: Kuna"/>
          <xsd:enumeration value="CV: Escudo"/>
          <xsd:enumeration value="CY: Renminbi"/>
          <xsd:enumeration value="DF: Franc"/>
          <xsd:enumeration value="DK: Krone"/>
          <xsd:enumeration value="DO: Peso"/>
          <xsd:enumeration value="DR: Congolese Franc"/>
          <xsd:enumeration value="DZ: Dinar"/>
          <xsd:enumeration value="EG: Egyptian Pound"/>
          <xsd:enumeration value="EL: Colon"/>
          <xsd:enumeration value="ET: Birr"/>
          <xsd:enumeration value="EU: Euro"/>
          <xsd:enumeration value="GC: Cedi"/>
          <xsd:enumeration value="GG: Guernsey Pound"/>
          <xsd:enumeration value="GT: Quetzal"/>
          <xsd:enumeration value="HD: Dollar"/>
          <xsd:enumeration value="HN: Lempira"/>
          <xsd:enumeration value="HU: Forint"/>
          <xsd:enumeration value="IH: Rupiah"/>
          <xsd:enumeration value="IK: Krona"/>
          <xsd:enumeration value="IQ: Dinar"/>
          <xsd:enumeration value="IR: Rupee"/>
          <xsd:enumeration value="IS: Shekel"/>
          <xsd:enumeration value="JD: Dinar"/>
          <xsd:enumeration value="JY: Yen"/>
          <xsd:enumeration value="KD: Dinar"/>
          <xsd:enumeration value="KG: Som"/>
          <xsd:enumeration value="KH: Riel"/>
          <xsd:enumeration value="KS: Shilling"/>
          <xsd:enumeration value="KT: Tenge"/>
          <xsd:enumeration value="KW: Won"/>
          <xsd:enumeration value="LA: Kep"/>
          <xsd:enumeration value="LB: Lebanon Pound"/>
          <xsd:enumeration value="LR: Rupee"/>
          <xsd:enumeration value="LT: Lita"/>
          <xsd:enumeration value="LV: Lat"/>
          <xsd:enumeration value="MD: Dirham"/>
          <xsd:enumeration value="MG: Ariary"/>
          <xsd:enumeration value="MK: Denar"/>
          <xsd:enumeration value="ML: Lira"/>
          <xsd:enumeration value="MM: kyat"/>
          <xsd:enumeration value="MP: Peso"/>
          <xsd:enumeration value="MR: Ringgit"/>
          <xsd:enumeration value="MT: Tugrik"/>
          <xsd:enumeration value="MU: Rupee"/>
          <xsd:enumeration value="MV: Rufiyaa"/>
          <xsd:enumeration value="MW: Kwacha"/>
          <xsd:enumeration value="MZ: New Metical"/>
          <xsd:enumeration value="NC: Cordoba"/>
          <xsd:enumeration value="ND: Namibia Dollar"/>
          <xsd:enumeration value="NK: Krone"/>
          <xsd:enumeration value="NN: Naira"/>
          <xsd:enumeration value="NR: Rupee"/>
          <xsd:enumeration value="NZ: New Zealand Dollar"/>
          <xsd:enumeration value="OM: Rial"/>
          <xsd:enumeration value="PA: Balboa"/>
          <xsd:enumeration value="PE: Nuevo Sol"/>
          <xsd:enumeration value="PG: Kina"/>
          <xsd:enumeration value="PH: Peso"/>
          <xsd:enumeration value="PK: Rupee"/>
          <xsd:enumeration value="PN: Zloty"/>
          <xsd:enumeration value="PS: Great British Pound"/>
          <xsd:enumeration value="PY: Guarani"/>
          <xsd:enumeration value="QR: Riyal"/>
          <xsd:enumeration value="RD: Surinam Dollar"/>
          <xsd:enumeration value="RL: Leu"/>
          <xsd:enumeration value="RR: Rouble"/>
          <xsd:enumeration value="RS: Dinar"/>
          <xsd:enumeration value="SA: Riyal"/>
          <xsd:enumeration value="SD: Singapore Dollar"/>
          <xsd:enumeration value="SE: Franc"/>
          <xsd:enumeration value="SF: Franc"/>
          <xsd:enumeration value="SI: Tolar"/>
          <xsd:enumeration value="SK: Kroner"/>
          <xsd:enumeration value="SR: Rand"/>
          <xsd:enumeration value="TB: Baht"/>
          <xsd:enumeration value="TD: New Taiwan Dollar"/>
          <xsd:enumeration value="TJ: Somoni"/>
          <xsd:enumeration value="TL: Lira"/>
          <xsd:enumeration value="TN: Ngultrum"/>
          <xsd:enumeration value="TS: Shilling"/>
          <xsd:enumeration value="TT: Trinidad &amp; Tobago Dollar"/>
          <xsd:enumeration value="TU: Dinar"/>
          <xsd:enumeration value="UA: Hryvnia"/>
          <xsd:enumeration value="UG: Shilling"/>
          <xsd:enumeration value="UP: New Peso"/>
          <xsd:enumeration value="US: U.S. Dollar"/>
          <xsd:enumeration value="VD: Dong"/>
          <xsd:enumeration value="VE: Bolivar"/>
          <xsd:enumeration value="YE: Riyal"/>
          <xsd:enumeration value="ZM: Kwacha"/>
          <xsd:enumeration value="ZW: Zimbabwe Dollar"/>
        </xsd:restriction>
      </xsd:simpleType>
    </xsd:element>
    <xsd:element name="CUContractAmount" ma:index="17" nillable="true" ma:displayName="Contract Amount" ma:internalName="CUContractAmount">
      <xsd:simpleType>
        <xsd:restriction base="dms:Text"/>
      </xsd:simpleType>
    </xsd:element>
    <xsd:element name="CUPartNumber" ma:index="18" nillable="true" ma:displayName="Part Number" ma:internalName="CUPartNumber">
      <xsd:simpleType>
        <xsd:restriction base="dms:Text"/>
      </xsd:simpleType>
    </xsd:element>
    <xsd:element name="TaxKeywordTaxHTField" ma:index="21" nillable="true" ma:taxonomy="true" ma:internalName="TaxKeywordTaxHTField" ma:taxonomyFieldName="TaxKeyword" ma:displayName="Enterprise Keywords" ma:fieldId="{23f27201-bee3-471e-b2e7-b64fd8b7ca38}" ma:taxonomyMulti="true" ma:sspId="b53ed34d-b75e-4dcd-af8b-2871378cbb82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CULocation_Note" ma:index="25" ma:taxonomy="true" ma:internalName="CULocation_Note" ma:taxonomyFieldName="CULocation" ma:displayName="Location (ABO)" ma:readOnly="false" ma:default="9;#US.COL.CTC|e0aecc93-a864-4ea8-848f-03b887d29188" ma:fieldId="{d34b0c18-4ed6-4564-bfa9-6480d94c2f6b}" ma:taxonomyMulti="true" ma:sspId="b53ed34d-b75e-4dcd-af8b-2871378cbb82" ma:termSetId="8fb80a0e-2213-484e-88c5-19a2e9a8a6d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28" nillable="true" ma:displayName="Taxonomy Catch All Column" ma:hidden="true" ma:list="{aa8254af-7a71-4284-8e60-6a79e6980912}" ma:internalName="TaxCatchAll" ma:showField="CatchAllData" ma:web="cfb1fe8c-9e69-4f36-9690-2745485197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CUDocumentType_Note" ma:index="29" nillable="true" ma:taxonomy="true" ma:internalName="CUDocumentType_Note" ma:taxonomyFieldName="CUDocumentType" ma:displayName="Record Type" ma:default="" ma:fieldId="{551d9a1f-9e7c-403c-a28e-17d1a80ed768}" ma:sspId="b53ed34d-b75e-4dcd-af8b-2871378cbb82" ma:termSetId="3319855a-a36c-4ae7-b27f-6c6539014cf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Label" ma:index="30" nillable="true" ma:displayName="Taxonomy Catch All Column1" ma:hidden="true" ma:list="{aa8254af-7a71-4284-8e60-6a79e6980912}" ma:internalName="TaxCatchAllLabel" ma:readOnly="true" ma:showField="CatchAllDataLabel" ma:web="cfb1fe8c-9e69-4f36-9690-2745485197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535e9333ad0483c86509319bf62e6f2" ma:index="33" nillable="true" ma:taxonomy="true" ma:internalName="l535e9333ad0483c86509319bf62e6f2" ma:taxonomyFieldName="Commodity_x0020_Code" ma:displayName="Commodity Code" ma:default="" ma:fieldId="{5535e933-3ad0-483c-8650-9319bf62e6f2}" ma:taxonomyMulti="true" ma:sspId="b53ed34d-b75e-4dcd-af8b-2871378cbb82" ma:termSetId="94a0755d-55a3-4ad5-8a77-a1b8fa95027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UFunction_Note" ma:index="34" ma:taxonomy="true" ma:internalName="CUFunction_Note" ma:taxonomyFieldName="CUFunction" ma:displayName="Function" ma:readOnly="false" ma:default="8;#Technical - Engineering|3f9f7435-9076-4a58-bda7-92af70a0fc59" ma:fieldId="{f7a85b18-2f9f-4cfd-b308-fbb993b9f471}" ma:taxonomyMulti="true" ma:sspId="b53ed34d-b75e-4dcd-af8b-2871378cbb82" ma:termSetId="5ba84462-6d67-428d-836e-5ec8a724699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UClassification_Note" ma:index="35" ma:taxonomy="true" ma:internalName="CUClassification_Note" ma:taxonomyFieldName="CUClassification" ma:displayName="Classification" ma:readOnly="false" ma:default="10;#Public|d247de5e-6808-46fc-9e59-6c1f4a19531f" ma:fieldId="{80b08fe8-8e5d-42b4-90d9-fa334f1b1188}" ma:sspId="b53ed34d-b75e-4dcd-af8b-2871378cbb82" ma:termSetId="6b83751b-89d8-4704-a411-3b7f81e3a11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UOriginURL" ma:index="36" nillable="true" ma:displayName="Origin URL" ma:hidden="true" ma:internalName="CUOriginURL" ma:readOnly="false">
      <xsd:simpleType>
        <xsd:restriction base="dms:Text">
          <xsd:maxLength value="255"/>
        </xsd:restriction>
      </xsd:simpleType>
    </xsd:element>
    <xsd:element name="CUKeyProcess_Note" ma:index="37" nillable="true" ma:taxonomy="true" ma:internalName="CUKeyProcess_Note" ma:taxonomyFieldName="CUTechnicalProcessArea" ma:displayName="Technical Process Area(s)" ma:readOnly="false" ma:default="5;#Manage Change|a530cd84-f78c-4ede-9902-f1df12ff784b;#6;#Manage Knowledge|68623c65-0329-409c-bde5-7943135133e6" ma:fieldId="{ca3c7c3b-f4d4-4f4c-911a-011735890bfa}" ma:taxonomyMulti="true" ma:sspId="b53ed34d-b75e-4dcd-af8b-2871378cbb82" ma:termSetId="ca3c7c3b-f4d4-4f4c-911a-011735890bf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UBusinessUnit_Note" ma:index="38" ma:taxonomy="true" ma:internalName="CUBusinessUnit_Note" ma:taxonomyFieldName="CUBusinessUnit" ma:displayName="Business Unit" ma:readOnly="false" ma:default="7;#Engine|29af0e7c-58d4-4a49-aeff-c8fd16358094" ma:fieldId="{7b161e6e-8eef-4cf6-a529-1f8ffc779057}" ma:taxonomyMulti="true" ma:sspId="b53ed34d-b75e-4dcd-af8b-2871378cbb82" ma:termSetId="96afdea6-b67c-4b61-856b-7c606596fd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UPSiteSponsor" ma:index="39" nillable="true" ma:displayName="Site Sponsor" ma:hidden="true" ma:SharePointGroup="0" ma:internalName="CUSiteSponso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UPSponsor" ma:index="40" nillable="true" ma:displayName="Sponsor" ma:default="John Long" ma:hidden="true" ma:SharePointGroup="0" ma:internalName="CUSponsor" ma:readOnly="false" ma:showField="Imn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3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6.xml><?xml version="1.0" encoding="utf-8"?>
<?mso-contentType ?>
<SharedContentType xmlns="Microsoft.SharePoint.Taxonomy.ContentTypeSync" SourceId="b53ed34d-b75e-4dcd-af8b-2871378cbb82" ContentTypeId="0x010100D6DB4AC788A74237AC66E75E8A04265F10" PreviousValue="false"/>
</file>

<file path=customXml/itemProps1.xml><?xml version="1.0" encoding="utf-8"?>
<ds:datastoreItem xmlns:ds="http://schemas.openxmlformats.org/officeDocument/2006/customXml" ds:itemID="{333D46E5-A0D9-45A4-A0CA-1D34D405DE7E}">
  <ds:schemaRefs>
    <ds:schemaRef ds:uri="http://purl.org/dc/terms/"/>
    <ds:schemaRef ds:uri="http://www.w3.org/XML/1998/namespace"/>
    <ds:schemaRef ds:uri="http://purl.org/dc/dcmitype/"/>
    <ds:schemaRef ds:uri="http://schemas.microsoft.com/sharepoint/v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4d88e6c4-fcff-4e56-b8a1-dbf7c2669ce3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5A67D6E-5A98-4907-973B-DEA70FFE1D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77F85D-0074-424D-837E-2A3EFD080AC0}">
  <ds:schemaRefs>
    <ds:schemaRef ds:uri="office.server.policy"/>
  </ds:schemaRefs>
</ds:datastoreItem>
</file>

<file path=customXml/itemProps4.xml><?xml version="1.0" encoding="utf-8"?>
<ds:datastoreItem xmlns:ds="http://schemas.openxmlformats.org/officeDocument/2006/customXml" ds:itemID="{0280600D-C69F-49B9-AC0C-6C7B8E7C8F85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7C370D0A-7EA2-4237-A60D-7D2171EC8F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d88e6c4-fcff-4e56-b8a1-dbf7c2669c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6.xml><?xml version="1.0" encoding="utf-8"?>
<ds:datastoreItem xmlns:ds="http://schemas.openxmlformats.org/officeDocument/2006/customXml" ds:itemID="{1BA62D3C-2C4D-4C8D-B2F5-36E4EBCEC09F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Ownership of Work</Template>
  <TotalTime>9524</TotalTime>
  <Words>540</Words>
  <Application>Microsoft Office PowerPoint</Application>
  <PresentationFormat>On-screen Show (4:3)</PresentationFormat>
  <Paragraphs>69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Wingdings</vt:lpstr>
      <vt:lpstr>Custom Design</vt:lpstr>
      <vt:lpstr>OCU Apprenticeship Program Overview </vt:lpstr>
      <vt:lpstr>What is the Apprenticeship Program?</vt:lpstr>
      <vt:lpstr>Who is the JAC? </vt:lpstr>
      <vt:lpstr> OCU Apprenticeship Trades</vt:lpstr>
      <vt:lpstr>Southern Indiana Locations</vt:lpstr>
      <vt:lpstr>Apprentice Opportunities </vt:lpstr>
      <vt:lpstr>Apprenticeship Academics</vt:lpstr>
      <vt:lpstr>Apprenticeship OJT </vt:lpstr>
      <vt:lpstr> On The Job Training Example</vt:lpstr>
      <vt:lpstr>Classroom Training</vt:lpstr>
      <vt:lpstr>Electives</vt:lpstr>
      <vt:lpstr>PowerPoint Presentation</vt:lpstr>
    </vt:vector>
  </TitlesOfParts>
  <Company>Cummins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OCU Apprenticeship Program</dc:title>
  <dc:creator>fa039</dc:creator>
  <cp:lastModifiedBy>Krista S Dickinson</cp:lastModifiedBy>
  <cp:revision>189</cp:revision>
  <dcterms:created xsi:type="dcterms:W3CDTF">2013-03-06T00:30:06Z</dcterms:created>
  <dcterms:modified xsi:type="dcterms:W3CDTF">2023-08-23T16:19:03Z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0x010100D6DB4AC788A74237AC66E75E8A04265F100021D947F99B60644698EEA8BD3775BEC8</vt:lpwstr>
  </property>
  <property fmtid="{D5CDD505-2E9C-101B-9397-08002B2CF9AE}" pid="3" name="CULocation">
    <vt:lpwstr>9;#US.COL.CTC|e0aecc93-a864-4ea8-848f-03b887d29188</vt:lpwstr>
  </property>
  <property fmtid="{D5CDD505-2E9C-101B-9397-08002B2CF9AE}" pid="4" name="_dlc_policyId">
    <vt:lpwstr>0x010100D6DB4AC788A74237AC66E75E8A04265F10|-1366636739</vt:lpwstr>
  </property>
  <property fmtid="{D5CDD505-2E9C-101B-9397-08002B2CF9AE}" pid="5" name="CUTechnicalProcessArea">
    <vt:lpwstr>5;#Manage Change|a530cd84-f78c-4ede-9902-f1df12ff784b;#6;#Manage Knowledge|68623c65-0329-409c-bde5-7943135133e6</vt:lpwstr>
  </property>
  <property fmtid="{D5CDD505-2E9C-101B-9397-08002B2CF9AE}" pid="6" name="CUFunction">
    <vt:lpwstr>8;#Technical - Engineering|3f9f7435-9076-4a58-bda7-92af70a0fc59</vt:lpwstr>
  </property>
  <property fmtid="{D5CDD505-2E9C-101B-9397-08002B2CF9AE}" pid="7" name="CUBusinessUnit">
    <vt:lpwstr>7;#Engine|29af0e7c-58d4-4a49-aeff-c8fd16358094</vt:lpwstr>
  </property>
  <property fmtid="{D5CDD505-2E9C-101B-9397-08002B2CF9AE}" pid="8" name="ItemRetentionFormula">
    <vt:lpwstr>&lt;formula id="Microsoft.Office.RecordsManagement.PolicyFeatures.Expiration.Formula.BuiltIn"&gt;&lt;number&gt;10&lt;/number&gt;&lt;property&gt;Modified&lt;/property&gt;&lt;propertyId&gt;28cf69c5-fa48-462a-b5cd-27b6f9d2bd5f&lt;/propertyId&gt;&lt;period&gt;years&lt;/period&gt;&lt;/formula&gt;</vt:lpwstr>
  </property>
  <property fmtid="{D5CDD505-2E9C-101B-9397-08002B2CF9AE}" pid="9" name="CUClassification">
    <vt:i4>10</vt:i4>
  </property>
</Properties>
</file>