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9"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ABFF"/>
    <a:srgbClr val="FF99CC"/>
    <a:srgbClr val="FFCB97"/>
    <a:srgbClr val="DCB9FF"/>
    <a:srgbClr val="D7AFFF"/>
    <a:srgbClr val="8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5" autoAdjust="0"/>
    <p:restoredTop sz="94660"/>
  </p:normalViewPr>
  <p:slideViewPr>
    <p:cSldViewPr snapToGrid="0">
      <p:cViewPr varScale="1">
        <p:scale>
          <a:sx n="63" d="100"/>
          <a:sy n="63" d="100"/>
        </p:scale>
        <p:origin x="72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64299A-E8F4-4D7C-8A6F-9F17FE1FEDA2}" type="doc">
      <dgm:prSet loTypeId="urn:microsoft.com/office/officeart/2005/8/layout/chevron2" loCatId="list" qsTypeId="urn:microsoft.com/office/officeart/2005/8/quickstyle/simple1" qsCatId="simple" csTypeId="urn:microsoft.com/office/officeart/2005/8/colors/colorful3" csCatId="colorful" phldr="1"/>
      <dgm:spPr/>
      <dgm:t>
        <a:bodyPr/>
        <a:lstStyle/>
        <a:p>
          <a:endParaRPr lang="en-US"/>
        </a:p>
      </dgm:t>
    </dgm:pt>
    <dgm:pt modelId="{7AC7A419-5531-4EDB-B5FD-2B8AFB07F3E2}">
      <dgm:prSet phldrT="[Text]" custT="1"/>
      <dgm:spPr/>
      <dgm:t>
        <a:bodyPr/>
        <a:lstStyle/>
        <a:p>
          <a:r>
            <a:rPr lang="en-US" sz="1600" b="1" dirty="0">
              <a:solidFill>
                <a:srgbClr val="800000"/>
              </a:solidFill>
            </a:rPr>
            <a:t>Ask for nominations</a:t>
          </a:r>
        </a:p>
      </dgm:t>
    </dgm:pt>
    <dgm:pt modelId="{6C3D601F-A45C-4E0C-89A2-6DCA7290380A}" type="parTrans" cxnId="{0138AE53-05B3-4F39-ADB0-0354BE870EEE}">
      <dgm:prSet/>
      <dgm:spPr/>
      <dgm:t>
        <a:bodyPr/>
        <a:lstStyle/>
        <a:p>
          <a:endParaRPr lang="en-US"/>
        </a:p>
      </dgm:t>
    </dgm:pt>
    <dgm:pt modelId="{BCFED955-26C2-4869-9288-F8CB4B0DD082}" type="sibTrans" cxnId="{0138AE53-05B3-4F39-ADB0-0354BE870EEE}">
      <dgm:prSet/>
      <dgm:spPr/>
      <dgm:t>
        <a:bodyPr/>
        <a:lstStyle/>
        <a:p>
          <a:endParaRPr lang="en-US"/>
        </a:p>
      </dgm:t>
    </dgm:pt>
    <dgm:pt modelId="{22D3E8BD-1B08-4CA1-8C2A-AAC0CAFEF685}">
      <dgm:prSet phldrT="[Text]" custT="1"/>
      <dgm:spPr/>
      <dgm:t>
        <a:bodyPr/>
        <a:lstStyle/>
        <a:p>
          <a:r>
            <a:rPr lang="en-US" sz="1600" dirty="0"/>
            <a:t>In June we ask for nominations for each office up for election. Nominees must be member of the union in good standing.</a:t>
          </a:r>
          <a:r>
            <a:rPr lang="en-US" sz="1600" b="1" dirty="0">
              <a:solidFill>
                <a:srgbClr val="800000"/>
              </a:solidFill>
            </a:rPr>
            <a:t>*</a:t>
          </a:r>
        </a:p>
      </dgm:t>
    </dgm:pt>
    <dgm:pt modelId="{509FEDE3-93EF-4E26-BB91-479BAF9C7FDB}" type="parTrans" cxnId="{FEE97F2E-800D-44D2-8D7C-D36282F303BF}">
      <dgm:prSet/>
      <dgm:spPr/>
      <dgm:t>
        <a:bodyPr/>
        <a:lstStyle/>
        <a:p>
          <a:endParaRPr lang="en-US"/>
        </a:p>
      </dgm:t>
    </dgm:pt>
    <dgm:pt modelId="{E7B97770-780C-44F7-9358-B37E0B19218F}" type="sibTrans" cxnId="{FEE97F2E-800D-44D2-8D7C-D36282F303BF}">
      <dgm:prSet/>
      <dgm:spPr/>
      <dgm:t>
        <a:bodyPr/>
        <a:lstStyle/>
        <a:p>
          <a:endParaRPr lang="en-US"/>
        </a:p>
      </dgm:t>
    </dgm:pt>
    <dgm:pt modelId="{341B85AD-CDB2-4A05-8693-F9E77269AEFF}">
      <dgm:prSet phldrT="[Text]" custT="1"/>
      <dgm:spPr/>
      <dgm:t>
        <a:bodyPr/>
        <a:lstStyle/>
        <a:p>
          <a:r>
            <a:rPr lang="en-US" sz="1600" dirty="0"/>
            <a:t>All nominees must have attended 50% of the membership meetings in the last year or provided a nomination form with 10 signatures of dues paying members in good standing no later then the nomination deadline period.</a:t>
          </a:r>
        </a:p>
      </dgm:t>
    </dgm:pt>
    <dgm:pt modelId="{BE1F3F5F-65E0-47D8-B681-5C4D37AB06B7}" type="parTrans" cxnId="{D321D12A-95D7-48DE-AC81-7E802983DCC3}">
      <dgm:prSet/>
      <dgm:spPr/>
      <dgm:t>
        <a:bodyPr/>
        <a:lstStyle/>
        <a:p>
          <a:endParaRPr lang="en-US"/>
        </a:p>
      </dgm:t>
    </dgm:pt>
    <dgm:pt modelId="{E995A531-D10D-4120-98F3-DEB8F78FBA8E}" type="sibTrans" cxnId="{D321D12A-95D7-48DE-AC81-7E802983DCC3}">
      <dgm:prSet/>
      <dgm:spPr/>
      <dgm:t>
        <a:bodyPr/>
        <a:lstStyle/>
        <a:p>
          <a:endParaRPr lang="en-US"/>
        </a:p>
      </dgm:t>
    </dgm:pt>
    <dgm:pt modelId="{0C4E0656-7D22-49BC-82B1-D6F8F2F864B9}">
      <dgm:prSet phldrT="[Text]" custT="1"/>
      <dgm:spPr/>
      <dgm:t>
        <a:bodyPr/>
        <a:lstStyle/>
        <a:p>
          <a:endParaRPr lang="en-US" sz="1600" dirty="0"/>
        </a:p>
        <a:p>
          <a:r>
            <a:rPr lang="en-US" sz="1600" b="1" dirty="0"/>
            <a:t>Send out ballots</a:t>
          </a:r>
        </a:p>
      </dgm:t>
    </dgm:pt>
    <dgm:pt modelId="{6F6CDC2E-5708-45C2-8E30-F0C7DB4703AB}" type="parTrans" cxnId="{E88C538D-A162-42CE-8177-9ACA956186A6}">
      <dgm:prSet/>
      <dgm:spPr/>
      <dgm:t>
        <a:bodyPr/>
        <a:lstStyle/>
        <a:p>
          <a:endParaRPr lang="en-US"/>
        </a:p>
      </dgm:t>
    </dgm:pt>
    <dgm:pt modelId="{46AE54A4-AED7-4AEF-B8B6-B399CB9BEA78}" type="sibTrans" cxnId="{E88C538D-A162-42CE-8177-9ACA956186A6}">
      <dgm:prSet/>
      <dgm:spPr/>
      <dgm:t>
        <a:bodyPr/>
        <a:lstStyle/>
        <a:p>
          <a:endParaRPr lang="en-US"/>
        </a:p>
      </dgm:t>
    </dgm:pt>
    <dgm:pt modelId="{1886722A-6261-4951-8EED-6D5744B0CD27}">
      <dgm:prSet phldrT="[Text]" custT="1"/>
      <dgm:spPr/>
      <dgm:t>
        <a:bodyPr/>
        <a:lstStyle/>
        <a:p>
          <a:r>
            <a:rPr lang="en-US" sz="1600" dirty="0"/>
            <a:t>Once nominations have been verified and accepted by candidates' ballots are made.</a:t>
          </a:r>
        </a:p>
      </dgm:t>
    </dgm:pt>
    <dgm:pt modelId="{34BAF9C7-C069-42D7-A9D7-E89D968F3181}" type="parTrans" cxnId="{4F263C75-04C5-4A04-BAC5-071142C5BBB7}">
      <dgm:prSet/>
      <dgm:spPr/>
      <dgm:t>
        <a:bodyPr/>
        <a:lstStyle/>
        <a:p>
          <a:endParaRPr lang="en-US"/>
        </a:p>
      </dgm:t>
    </dgm:pt>
    <dgm:pt modelId="{D891B265-560E-4FE3-83B5-0EFEB67BAAA2}" type="sibTrans" cxnId="{4F263C75-04C5-4A04-BAC5-071142C5BBB7}">
      <dgm:prSet/>
      <dgm:spPr/>
      <dgm:t>
        <a:bodyPr/>
        <a:lstStyle/>
        <a:p>
          <a:endParaRPr lang="en-US"/>
        </a:p>
      </dgm:t>
    </dgm:pt>
    <dgm:pt modelId="{4709C185-989F-466B-99BB-96E5D5507BAF}">
      <dgm:prSet phldrT="[Text]" custT="1"/>
      <dgm:spPr/>
      <dgm:t>
        <a:bodyPr/>
        <a:lstStyle/>
        <a:p>
          <a:r>
            <a:rPr lang="en-US" sz="1600"/>
            <a:t>Ballots are sent to all eligible members in good standing</a:t>
          </a:r>
          <a:endParaRPr lang="en-US" sz="1600" dirty="0"/>
        </a:p>
      </dgm:t>
    </dgm:pt>
    <dgm:pt modelId="{87781D3D-1BE8-429A-8F32-7E474D858F2A}" type="parTrans" cxnId="{2D4C1BF2-D641-4BC0-B186-33449235B483}">
      <dgm:prSet/>
      <dgm:spPr/>
      <dgm:t>
        <a:bodyPr/>
        <a:lstStyle/>
        <a:p>
          <a:endParaRPr lang="en-US"/>
        </a:p>
      </dgm:t>
    </dgm:pt>
    <dgm:pt modelId="{6771784C-12DE-444C-B719-944CC3491FE3}" type="sibTrans" cxnId="{2D4C1BF2-D641-4BC0-B186-33449235B483}">
      <dgm:prSet/>
      <dgm:spPr/>
      <dgm:t>
        <a:bodyPr/>
        <a:lstStyle/>
        <a:p>
          <a:endParaRPr lang="en-US"/>
        </a:p>
      </dgm:t>
    </dgm:pt>
    <dgm:pt modelId="{5CAE7A0A-362A-4A5D-8D7E-2E977EFBE7D1}">
      <dgm:prSet phldrT="[Text]" custT="1"/>
      <dgm:spPr/>
      <dgm:t>
        <a:bodyPr/>
        <a:lstStyle/>
        <a:p>
          <a:endParaRPr lang="en-US" sz="1600" dirty="0"/>
        </a:p>
        <a:p>
          <a:endParaRPr lang="en-US" sz="1600" dirty="0"/>
        </a:p>
        <a:p>
          <a:r>
            <a:rPr lang="en-US" sz="1600" b="1" dirty="0"/>
            <a:t>Count</a:t>
          </a:r>
          <a:br>
            <a:rPr lang="en-US" sz="1600" b="1" dirty="0"/>
          </a:br>
          <a:r>
            <a:rPr lang="en-US" sz="1600" b="1" dirty="0"/>
            <a:t>ballots</a:t>
          </a:r>
        </a:p>
        <a:p>
          <a:endParaRPr lang="en-US" sz="1400" dirty="0"/>
        </a:p>
      </dgm:t>
    </dgm:pt>
    <dgm:pt modelId="{EF813BB9-EEF8-41B4-BF04-C69B035405BB}" type="parTrans" cxnId="{4A4A499E-5BCA-45C9-91FA-E3DD153C990A}">
      <dgm:prSet/>
      <dgm:spPr/>
      <dgm:t>
        <a:bodyPr/>
        <a:lstStyle/>
        <a:p>
          <a:endParaRPr lang="en-US"/>
        </a:p>
      </dgm:t>
    </dgm:pt>
    <dgm:pt modelId="{C34C5B9B-9834-4CDD-BE24-DA04DCA08B1F}" type="sibTrans" cxnId="{4A4A499E-5BCA-45C9-91FA-E3DD153C990A}">
      <dgm:prSet/>
      <dgm:spPr/>
      <dgm:t>
        <a:bodyPr/>
        <a:lstStyle/>
        <a:p>
          <a:endParaRPr lang="en-US"/>
        </a:p>
      </dgm:t>
    </dgm:pt>
    <dgm:pt modelId="{100EF178-D8DD-4913-ADE8-EA28B00ED2BB}">
      <dgm:prSet phldrT="[Text]" custT="1"/>
      <dgm:spPr/>
      <dgm:t>
        <a:bodyPr/>
        <a:lstStyle/>
        <a:p>
          <a:r>
            <a:rPr lang="en-US" sz="1600" dirty="0"/>
            <a:t>Ballot envelopes are counted, verified and separated</a:t>
          </a:r>
        </a:p>
      </dgm:t>
    </dgm:pt>
    <dgm:pt modelId="{88D1FD87-977A-404A-998C-863D2D42BDFD}" type="parTrans" cxnId="{BAFA5D43-517E-49AD-87CE-34647E6E3169}">
      <dgm:prSet/>
      <dgm:spPr/>
      <dgm:t>
        <a:bodyPr/>
        <a:lstStyle/>
        <a:p>
          <a:endParaRPr lang="en-US"/>
        </a:p>
      </dgm:t>
    </dgm:pt>
    <dgm:pt modelId="{7B140F2B-51B7-4784-A8B3-3305B2C82F7B}" type="sibTrans" cxnId="{BAFA5D43-517E-49AD-87CE-34647E6E3169}">
      <dgm:prSet/>
      <dgm:spPr/>
      <dgm:t>
        <a:bodyPr/>
        <a:lstStyle/>
        <a:p>
          <a:endParaRPr lang="en-US"/>
        </a:p>
      </dgm:t>
    </dgm:pt>
    <dgm:pt modelId="{F5F0D155-93AE-466B-9B56-117599802951}">
      <dgm:prSet phldrT="[Text]" custT="1"/>
      <dgm:spPr/>
      <dgm:t>
        <a:bodyPr/>
        <a:lstStyle/>
        <a:p>
          <a:r>
            <a:rPr lang="en-US" sz="1600"/>
            <a:t>Ballots are separated and counted</a:t>
          </a:r>
          <a:endParaRPr lang="en-US" sz="1600" dirty="0"/>
        </a:p>
      </dgm:t>
    </dgm:pt>
    <dgm:pt modelId="{3FB46C59-814D-4795-9A05-65E0BDE37011}" type="parTrans" cxnId="{273F8C6A-37D2-4423-AA07-A2A72E2E7D67}">
      <dgm:prSet/>
      <dgm:spPr/>
      <dgm:t>
        <a:bodyPr/>
        <a:lstStyle/>
        <a:p>
          <a:endParaRPr lang="en-US"/>
        </a:p>
      </dgm:t>
    </dgm:pt>
    <dgm:pt modelId="{ECF623C6-2940-4B84-8706-027DBB9888FC}" type="sibTrans" cxnId="{273F8C6A-37D2-4423-AA07-A2A72E2E7D67}">
      <dgm:prSet/>
      <dgm:spPr/>
      <dgm:t>
        <a:bodyPr/>
        <a:lstStyle/>
        <a:p>
          <a:endParaRPr lang="en-US"/>
        </a:p>
      </dgm:t>
    </dgm:pt>
    <dgm:pt modelId="{CDCA870F-2B0B-4FD6-BB47-B579D34F5DF8}">
      <dgm:prSet phldrT="[Text]" custT="1"/>
      <dgm:spPr/>
      <dgm:t>
        <a:bodyPr/>
        <a:lstStyle/>
        <a:p>
          <a:r>
            <a:rPr lang="en-US" sz="1600"/>
            <a:t>Winners are announced to the membership</a:t>
          </a:r>
          <a:endParaRPr lang="en-US" sz="1600" dirty="0"/>
        </a:p>
      </dgm:t>
    </dgm:pt>
    <dgm:pt modelId="{B69D565F-E937-4D8F-8338-85F07A07E42C}" type="parTrans" cxnId="{5ED5AC47-D316-4D90-B37D-6F16D884E9DC}">
      <dgm:prSet/>
      <dgm:spPr/>
      <dgm:t>
        <a:bodyPr/>
        <a:lstStyle/>
        <a:p>
          <a:endParaRPr lang="en-US"/>
        </a:p>
      </dgm:t>
    </dgm:pt>
    <dgm:pt modelId="{51C4A48C-4F53-4DAF-B362-ACB78A5D84D8}" type="sibTrans" cxnId="{5ED5AC47-D316-4D90-B37D-6F16D884E9DC}">
      <dgm:prSet/>
      <dgm:spPr/>
      <dgm:t>
        <a:bodyPr/>
        <a:lstStyle/>
        <a:p>
          <a:endParaRPr lang="en-US"/>
        </a:p>
      </dgm:t>
    </dgm:pt>
    <dgm:pt modelId="{B2CB17FE-DF6A-4030-A4B4-5F29FF24BB6C}" type="pres">
      <dgm:prSet presAssocID="{8364299A-E8F4-4D7C-8A6F-9F17FE1FEDA2}" presName="linearFlow" presStyleCnt="0">
        <dgm:presLayoutVars>
          <dgm:dir/>
          <dgm:animLvl val="lvl"/>
          <dgm:resizeHandles val="exact"/>
        </dgm:presLayoutVars>
      </dgm:prSet>
      <dgm:spPr/>
    </dgm:pt>
    <dgm:pt modelId="{F28E8678-533F-4ABC-B5E8-A87BBF3F45FD}" type="pres">
      <dgm:prSet presAssocID="{7AC7A419-5531-4EDB-B5FD-2B8AFB07F3E2}" presName="composite" presStyleCnt="0"/>
      <dgm:spPr/>
    </dgm:pt>
    <dgm:pt modelId="{A34C717E-2B49-43D6-981E-00366452FA4C}" type="pres">
      <dgm:prSet presAssocID="{7AC7A419-5531-4EDB-B5FD-2B8AFB07F3E2}" presName="parentText" presStyleLbl="alignNode1" presStyleIdx="0" presStyleCnt="3" custScaleX="116149">
        <dgm:presLayoutVars>
          <dgm:chMax val="1"/>
          <dgm:bulletEnabled val="1"/>
        </dgm:presLayoutVars>
      </dgm:prSet>
      <dgm:spPr/>
    </dgm:pt>
    <dgm:pt modelId="{EED31CDB-2E8D-47A7-9464-CAA847FE6F66}" type="pres">
      <dgm:prSet presAssocID="{7AC7A419-5531-4EDB-B5FD-2B8AFB07F3E2}" presName="descendantText" presStyleLbl="alignAcc1" presStyleIdx="0" presStyleCnt="3" custScaleY="122529">
        <dgm:presLayoutVars>
          <dgm:bulletEnabled val="1"/>
        </dgm:presLayoutVars>
      </dgm:prSet>
      <dgm:spPr/>
    </dgm:pt>
    <dgm:pt modelId="{0A6A53EC-8CE3-40A6-A3D7-3D3F41DA653F}" type="pres">
      <dgm:prSet presAssocID="{BCFED955-26C2-4869-9288-F8CB4B0DD082}" presName="sp" presStyleCnt="0"/>
      <dgm:spPr/>
    </dgm:pt>
    <dgm:pt modelId="{B7E87060-048C-4688-9780-BD07C0595F3A}" type="pres">
      <dgm:prSet presAssocID="{0C4E0656-7D22-49BC-82B1-D6F8F2F864B9}" presName="composite" presStyleCnt="0"/>
      <dgm:spPr/>
    </dgm:pt>
    <dgm:pt modelId="{2A495614-0B5E-43E7-BBF3-1F084595370A}" type="pres">
      <dgm:prSet presAssocID="{0C4E0656-7D22-49BC-82B1-D6F8F2F864B9}" presName="parentText" presStyleLbl="alignNode1" presStyleIdx="1" presStyleCnt="3" custScaleX="116149">
        <dgm:presLayoutVars>
          <dgm:chMax val="1"/>
          <dgm:bulletEnabled val="1"/>
        </dgm:presLayoutVars>
      </dgm:prSet>
      <dgm:spPr/>
    </dgm:pt>
    <dgm:pt modelId="{B9C342C5-F095-43F6-A1ED-283682BBE421}" type="pres">
      <dgm:prSet presAssocID="{0C4E0656-7D22-49BC-82B1-D6F8F2F864B9}" presName="descendantText" presStyleLbl="alignAcc1" presStyleIdx="1" presStyleCnt="3" custLinFactNeighborX="139" custLinFactNeighborY="1502">
        <dgm:presLayoutVars>
          <dgm:bulletEnabled val="1"/>
        </dgm:presLayoutVars>
      </dgm:prSet>
      <dgm:spPr/>
    </dgm:pt>
    <dgm:pt modelId="{14BC652A-1FFF-46E7-AE0F-4E01C085ECDB}" type="pres">
      <dgm:prSet presAssocID="{46AE54A4-AED7-4AEF-B8B6-B399CB9BEA78}" presName="sp" presStyleCnt="0"/>
      <dgm:spPr/>
    </dgm:pt>
    <dgm:pt modelId="{D501BE00-19AF-4897-9CD8-09B21A6043CA}" type="pres">
      <dgm:prSet presAssocID="{5CAE7A0A-362A-4A5D-8D7E-2E977EFBE7D1}" presName="composite" presStyleCnt="0"/>
      <dgm:spPr/>
    </dgm:pt>
    <dgm:pt modelId="{E03E4838-ECAE-436B-AFD7-5CED06F47A24}" type="pres">
      <dgm:prSet presAssocID="{5CAE7A0A-362A-4A5D-8D7E-2E977EFBE7D1}" presName="parentText" presStyleLbl="alignNode1" presStyleIdx="2" presStyleCnt="3" custScaleX="116149">
        <dgm:presLayoutVars>
          <dgm:chMax val="1"/>
          <dgm:bulletEnabled val="1"/>
        </dgm:presLayoutVars>
      </dgm:prSet>
      <dgm:spPr/>
    </dgm:pt>
    <dgm:pt modelId="{29937DEB-7D7F-4705-AD9F-15B6AE638ADD}" type="pres">
      <dgm:prSet presAssocID="{5CAE7A0A-362A-4A5D-8D7E-2E977EFBE7D1}" presName="descendantText" presStyleLbl="alignAcc1" presStyleIdx="2" presStyleCnt="3">
        <dgm:presLayoutVars>
          <dgm:bulletEnabled val="1"/>
        </dgm:presLayoutVars>
      </dgm:prSet>
      <dgm:spPr/>
    </dgm:pt>
  </dgm:ptLst>
  <dgm:cxnLst>
    <dgm:cxn modelId="{801B5C0E-DA8E-4220-B289-F0113B18FCC0}" type="presOf" srcId="{0C4E0656-7D22-49BC-82B1-D6F8F2F864B9}" destId="{2A495614-0B5E-43E7-BBF3-1F084595370A}" srcOrd="0" destOrd="0" presId="urn:microsoft.com/office/officeart/2005/8/layout/chevron2"/>
    <dgm:cxn modelId="{D321D12A-95D7-48DE-AC81-7E802983DCC3}" srcId="{7AC7A419-5531-4EDB-B5FD-2B8AFB07F3E2}" destId="{341B85AD-CDB2-4A05-8693-F9E77269AEFF}" srcOrd="1" destOrd="0" parTransId="{BE1F3F5F-65E0-47D8-B681-5C4D37AB06B7}" sibTransId="{E995A531-D10D-4120-98F3-DEB8F78FBA8E}"/>
    <dgm:cxn modelId="{FEE97F2E-800D-44D2-8D7C-D36282F303BF}" srcId="{7AC7A419-5531-4EDB-B5FD-2B8AFB07F3E2}" destId="{22D3E8BD-1B08-4CA1-8C2A-AAC0CAFEF685}" srcOrd="0" destOrd="0" parTransId="{509FEDE3-93EF-4E26-BB91-479BAF9C7FDB}" sibTransId="{E7B97770-780C-44F7-9358-B37E0B19218F}"/>
    <dgm:cxn modelId="{D027D535-6355-4C6C-9F3F-C2660663A47C}" type="presOf" srcId="{5CAE7A0A-362A-4A5D-8D7E-2E977EFBE7D1}" destId="{E03E4838-ECAE-436B-AFD7-5CED06F47A24}" srcOrd="0" destOrd="0" presId="urn:microsoft.com/office/officeart/2005/8/layout/chevron2"/>
    <dgm:cxn modelId="{E2D28536-B57F-4F12-AD18-EB4FD6225862}" type="presOf" srcId="{22D3E8BD-1B08-4CA1-8C2A-AAC0CAFEF685}" destId="{EED31CDB-2E8D-47A7-9464-CAA847FE6F66}" srcOrd="0" destOrd="0" presId="urn:microsoft.com/office/officeart/2005/8/layout/chevron2"/>
    <dgm:cxn modelId="{56C3D83C-E261-4ED7-832D-01015B3AE086}" type="presOf" srcId="{F5F0D155-93AE-466B-9B56-117599802951}" destId="{29937DEB-7D7F-4705-AD9F-15B6AE638ADD}" srcOrd="0" destOrd="1" presId="urn:microsoft.com/office/officeart/2005/8/layout/chevron2"/>
    <dgm:cxn modelId="{A57FF760-11BC-4226-A905-BEA34F1D9CB6}" type="presOf" srcId="{341B85AD-CDB2-4A05-8693-F9E77269AEFF}" destId="{EED31CDB-2E8D-47A7-9464-CAA847FE6F66}" srcOrd="0" destOrd="1" presId="urn:microsoft.com/office/officeart/2005/8/layout/chevron2"/>
    <dgm:cxn modelId="{BAFA5D43-517E-49AD-87CE-34647E6E3169}" srcId="{5CAE7A0A-362A-4A5D-8D7E-2E977EFBE7D1}" destId="{100EF178-D8DD-4913-ADE8-EA28B00ED2BB}" srcOrd="0" destOrd="0" parTransId="{88D1FD87-977A-404A-998C-863D2D42BDFD}" sibTransId="{7B140F2B-51B7-4784-A8B3-3305B2C82F7B}"/>
    <dgm:cxn modelId="{5ED5AC47-D316-4D90-B37D-6F16D884E9DC}" srcId="{5CAE7A0A-362A-4A5D-8D7E-2E977EFBE7D1}" destId="{CDCA870F-2B0B-4FD6-BB47-B579D34F5DF8}" srcOrd="2" destOrd="0" parTransId="{B69D565F-E937-4D8F-8338-85F07A07E42C}" sibTransId="{51C4A48C-4F53-4DAF-B362-ACB78A5D84D8}"/>
    <dgm:cxn modelId="{273F8C6A-37D2-4423-AA07-A2A72E2E7D67}" srcId="{5CAE7A0A-362A-4A5D-8D7E-2E977EFBE7D1}" destId="{F5F0D155-93AE-466B-9B56-117599802951}" srcOrd="1" destOrd="0" parTransId="{3FB46C59-814D-4795-9A05-65E0BDE37011}" sibTransId="{ECF623C6-2940-4B84-8706-027DBB9888FC}"/>
    <dgm:cxn modelId="{84929772-A12F-4645-AA76-945E427AE04A}" type="presOf" srcId="{1886722A-6261-4951-8EED-6D5744B0CD27}" destId="{B9C342C5-F095-43F6-A1ED-283682BBE421}" srcOrd="0" destOrd="0" presId="urn:microsoft.com/office/officeart/2005/8/layout/chevron2"/>
    <dgm:cxn modelId="{0138AE53-05B3-4F39-ADB0-0354BE870EEE}" srcId="{8364299A-E8F4-4D7C-8A6F-9F17FE1FEDA2}" destId="{7AC7A419-5531-4EDB-B5FD-2B8AFB07F3E2}" srcOrd="0" destOrd="0" parTransId="{6C3D601F-A45C-4E0C-89A2-6DCA7290380A}" sibTransId="{BCFED955-26C2-4869-9288-F8CB4B0DD082}"/>
    <dgm:cxn modelId="{4F263C75-04C5-4A04-BAC5-071142C5BBB7}" srcId="{0C4E0656-7D22-49BC-82B1-D6F8F2F864B9}" destId="{1886722A-6261-4951-8EED-6D5744B0CD27}" srcOrd="0" destOrd="0" parTransId="{34BAF9C7-C069-42D7-A9D7-E89D968F3181}" sibTransId="{D891B265-560E-4FE3-83B5-0EFEB67BAAA2}"/>
    <dgm:cxn modelId="{50B9148C-0666-4D0C-9768-203E9B29BE1C}" type="presOf" srcId="{4709C185-989F-466B-99BB-96E5D5507BAF}" destId="{B9C342C5-F095-43F6-A1ED-283682BBE421}" srcOrd="0" destOrd="1" presId="urn:microsoft.com/office/officeart/2005/8/layout/chevron2"/>
    <dgm:cxn modelId="{E88C538D-A162-42CE-8177-9ACA956186A6}" srcId="{8364299A-E8F4-4D7C-8A6F-9F17FE1FEDA2}" destId="{0C4E0656-7D22-49BC-82B1-D6F8F2F864B9}" srcOrd="1" destOrd="0" parTransId="{6F6CDC2E-5708-45C2-8E30-F0C7DB4703AB}" sibTransId="{46AE54A4-AED7-4AEF-B8B6-B399CB9BEA78}"/>
    <dgm:cxn modelId="{4A4A499E-5BCA-45C9-91FA-E3DD153C990A}" srcId="{8364299A-E8F4-4D7C-8A6F-9F17FE1FEDA2}" destId="{5CAE7A0A-362A-4A5D-8D7E-2E977EFBE7D1}" srcOrd="2" destOrd="0" parTransId="{EF813BB9-EEF8-41B4-BF04-C69B035405BB}" sibTransId="{C34C5B9B-9834-4CDD-BE24-DA04DCA08B1F}"/>
    <dgm:cxn modelId="{4ABA2FCE-7B53-4BBA-B48B-4E842C77C909}" type="presOf" srcId="{CDCA870F-2B0B-4FD6-BB47-B579D34F5DF8}" destId="{29937DEB-7D7F-4705-AD9F-15B6AE638ADD}" srcOrd="0" destOrd="2" presId="urn:microsoft.com/office/officeart/2005/8/layout/chevron2"/>
    <dgm:cxn modelId="{449773CF-5FA3-4C5E-9CBC-DD447CF1F705}" type="presOf" srcId="{8364299A-E8F4-4D7C-8A6F-9F17FE1FEDA2}" destId="{B2CB17FE-DF6A-4030-A4B4-5F29FF24BB6C}" srcOrd="0" destOrd="0" presId="urn:microsoft.com/office/officeart/2005/8/layout/chevron2"/>
    <dgm:cxn modelId="{971407D2-21A1-4B4F-AEF8-69CF5A40AA50}" type="presOf" srcId="{100EF178-D8DD-4913-ADE8-EA28B00ED2BB}" destId="{29937DEB-7D7F-4705-AD9F-15B6AE638ADD}" srcOrd="0" destOrd="0" presId="urn:microsoft.com/office/officeart/2005/8/layout/chevron2"/>
    <dgm:cxn modelId="{05E8CBD9-B432-4114-96C3-6C6E2533024A}" type="presOf" srcId="{7AC7A419-5531-4EDB-B5FD-2B8AFB07F3E2}" destId="{A34C717E-2B49-43D6-981E-00366452FA4C}" srcOrd="0" destOrd="0" presId="urn:microsoft.com/office/officeart/2005/8/layout/chevron2"/>
    <dgm:cxn modelId="{2D4C1BF2-D641-4BC0-B186-33449235B483}" srcId="{0C4E0656-7D22-49BC-82B1-D6F8F2F864B9}" destId="{4709C185-989F-466B-99BB-96E5D5507BAF}" srcOrd="1" destOrd="0" parTransId="{87781D3D-1BE8-429A-8F32-7E474D858F2A}" sibTransId="{6771784C-12DE-444C-B719-944CC3491FE3}"/>
    <dgm:cxn modelId="{64A55028-04B8-4341-BA9D-76812283FBC5}" type="presParOf" srcId="{B2CB17FE-DF6A-4030-A4B4-5F29FF24BB6C}" destId="{F28E8678-533F-4ABC-B5E8-A87BBF3F45FD}" srcOrd="0" destOrd="0" presId="urn:microsoft.com/office/officeart/2005/8/layout/chevron2"/>
    <dgm:cxn modelId="{1FB1D902-7DB0-4F8E-837A-772E489D7578}" type="presParOf" srcId="{F28E8678-533F-4ABC-B5E8-A87BBF3F45FD}" destId="{A34C717E-2B49-43D6-981E-00366452FA4C}" srcOrd="0" destOrd="0" presId="urn:microsoft.com/office/officeart/2005/8/layout/chevron2"/>
    <dgm:cxn modelId="{09376825-2CE4-49F2-B616-33943B858C6B}" type="presParOf" srcId="{F28E8678-533F-4ABC-B5E8-A87BBF3F45FD}" destId="{EED31CDB-2E8D-47A7-9464-CAA847FE6F66}" srcOrd="1" destOrd="0" presId="urn:microsoft.com/office/officeart/2005/8/layout/chevron2"/>
    <dgm:cxn modelId="{E3BB214E-4501-43C7-9B7E-4D41D48F4DF8}" type="presParOf" srcId="{B2CB17FE-DF6A-4030-A4B4-5F29FF24BB6C}" destId="{0A6A53EC-8CE3-40A6-A3D7-3D3F41DA653F}" srcOrd="1" destOrd="0" presId="urn:microsoft.com/office/officeart/2005/8/layout/chevron2"/>
    <dgm:cxn modelId="{638D3300-AEB2-49F0-A5CB-0BA74B1533EB}" type="presParOf" srcId="{B2CB17FE-DF6A-4030-A4B4-5F29FF24BB6C}" destId="{B7E87060-048C-4688-9780-BD07C0595F3A}" srcOrd="2" destOrd="0" presId="urn:microsoft.com/office/officeart/2005/8/layout/chevron2"/>
    <dgm:cxn modelId="{F64743F8-7B12-4E93-9F75-A01CE66FA3A0}" type="presParOf" srcId="{B7E87060-048C-4688-9780-BD07C0595F3A}" destId="{2A495614-0B5E-43E7-BBF3-1F084595370A}" srcOrd="0" destOrd="0" presId="urn:microsoft.com/office/officeart/2005/8/layout/chevron2"/>
    <dgm:cxn modelId="{FAFE85EF-FA57-4D23-8C63-022636AB7502}" type="presParOf" srcId="{B7E87060-048C-4688-9780-BD07C0595F3A}" destId="{B9C342C5-F095-43F6-A1ED-283682BBE421}" srcOrd="1" destOrd="0" presId="urn:microsoft.com/office/officeart/2005/8/layout/chevron2"/>
    <dgm:cxn modelId="{31730C6E-BD69-4EBF-8B0B-4EFFAD73A92C}" type="presParOf" srcId="{B2CB17FE-DF6A-4030-A4B4-5F29FF24BB6C}" destId="{14BC652A-1FFF-46E7-AE0F-4E01C085ECDB}" srcOrd="3" destOrd="0" presId="urn:microsoft.com/office/officeart/2005/8/layout/chevron2"/>
    <dgm:cxn modelId="{50736862-1083-4520-B73A-15BBC6374F0F}" type="presParOf" srcId="{B2CB17FE-DF6A-4030-A4B4-5F29FF24BB6C}" destId="{D501BE00-19AF-4897-9CD8-09B21A6043CA}" srcOrd="4" destOrd="0" presId="urn:microsoft.com/office/officeart/2005/8/layout/chevron2"/>
    <dgm:cxn modelId="{147A49B8-01C6-4D18-BE20-C1F19E61D37A}" type="presParOf" srcId="{D501BE00-19AF-4897-9CD8-09B21A6043CA}" destId="{E03E4838-ECAE-436B-AFD7-5CED06F47A24}" srcOrd="0" destOrd="0" presId="urn:microsoft.com/office/officeart/2005/8/layout/chevron2"/>
    <dgm:cxn modelId="{BF5324D9-BFB5-4C1C-8D37-FDCDD8413C01}" type="presParOf" srcId="{D501BE00-19AF-4897-9CD8-09B21A6043CA}" destId="{29937DEB-7D7F-4705-AD9F-15B6AE638AD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4C717E-2B49-43D6-981E-00366452FA4C}">
      <dsp:nvSpPr>
        <dsp:cNvPr id="0" name=""/>
        <dsp:cNvSpPr/>
      </dsp:nvSpPr>
      <dsp:spPr>
        <a:xfrm rot="5400000">
          <a:off x="-187518" y="259817"/>
          <a:ext cx="1540331" cy="1252355"/>
        </a:xfrm>
        <a:prstGeom prst="chevron">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rgbClr val="800000"/>
              </a:solidFill>
            </a:rPr>
            <a:t>Ask for nominations</a:t>
          </a:r>
        </a:p>
      </dsp:txBody>
      <dsp:txXfrm rot="-5400000">
        <a:off x="-43529" y="742007"/>
        <a:ext cx="1252355" cy="287976"/>
      </dsp:txXfrm>
    </dsp:sp>
    <dsp:sp modelId="{EED31CDB-2E8D-47A7-9464-CAA847FE6F66}">
      <dsp:nvSpPr>
        <dsp:cNvPr id="0" name=""/>
        <dsp:cNvSpPr/>
      </dsp:nvSpPr>
      <dsp:spPr>
        <a:xfrm rot="5400000">
          <a:off x="4893361" y="-3768609"/>
          <a:ext cx="1227424" cy="8770620"/>
        </a:xfrm>
        <a:prstGeom prst="round2Same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In June we ask for nominations for each office up for election. Nominees must be member of the union in good standing.</a:t>
          </a:r>
          <a:r>
            <a:rPr lang="en-US" sz="1600" b="1" kern="1200" dirty="0">
              <a:solidFill>
                <a:srgbClr val="800000"/>
              </a:solidFill>
            </a:rPr>
            <a:t>*</a:t>
          </a:r>
        </a:p>
        <a:p>
          <a:pPr marL="171450" lvl="1" indent="-171450" algn="l" defTabSz="711200">
            <a:lnSpc>
              <a:spcPct val="90000"/>
            </a:lnSpc>
            <a:spcBef>
              <a:spcPct val="0"/>
            </a:spcBef>
            <a:spcAft>
              <a:spcPct val="15000"/>
            </a:spcAft>
            <a:buChar char="•"/>
          </a:pPr>
          <a:r>
            <a:rPr lang="en-US" sz="1600" kern="1200" dirty="0"/>
            <a:t>All nominees must have attended 50% of the membership meetings in the last year or provided a nomination form with 10 signatures of dues paying members in good standing no later then the nomination deadline period.</a:t>
          </a:r>
        </a:p>
      </dsp:txBody>
      <dsp:txXfrm rot="-5400000">
        <a:off x="1121763" y="62907"/>
        <a:ext cx="8710702" cy="1107588"/>
      </dsp:txXfrm>
    </dsp:sp>
    <dsp:sp modelId="{2A495614-0B5E-43E7-BBF3-1F084595370A}">
      <dsp:nvSpPr>
        <dsp:cNvPr id="0" name=""/>
        <dsp:cNvSpPr/>
      </dsp:nvSpPr>
      <dsp:spPr>
        <a:xfrm rot="5400000">
          <a:off x="-187518" y="1610962"/>
          <a:ext cx="1540331" cy="1252355"/>
        </a:xfrm>
        <a:prstGeom prst="chevron">
          <a:avLst/>
        </a:prstGeom>
        <a:solidFill>
          <a:schemeClr val="accent3">
            <a:hueOff val="1355300"/>
            <a:satOff val="50000"/>
            <a:lumOff val="-7353"/>
            <a:alphaOff val="0"/>
          </a:schemeClr>
        </a:solidFill>
        <a:ln w="12700" cap="flat" cmpd="sng" algn="ctr">
          <a:solidFill>
            <a:schemeClr val="accent3">
              <a:hueOff val="1355300"/>
              <a:satOff val="50000"/>
              <a:lumOff val="-7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p>
        <a:p>
          <a:pPr marL="0" lvl="0" indent="0" algn="ctr" defTabSz="711200">
            <a:lnSpc>
              <a:spcPct val="90000"/>
            </a:lnSpc>
            <a:spcBef>
              <a:spcPct val="0"/>
            </a:spcBef>
            <a:spcAft>
              <a:spcPct val="35000"/>
            </a:spcAft>
            <a:buNone/>
          </a:pPr>
          <a:r>
            <a:rPr lang="en-US" sz="1600" b="1" kern="1200" dirty="0"/>
            <a:t>Send out ballots</a:t>
          </a:r>
        </a:p>
      </dsp:txBody>
      <dsp:txXfrm rot="-5400000">
        <a:off x="-43529" y="2093152"/>
        <a:ext cx="1252355" cy="287976"/>
      </dsp:txXfrm>
    </dsp:sp>
    <dsp:sp modelId="{B9C342C5-F095-43F6-A1ED-283682BBE421}">
      <dsp:nvSpPr>
        <dsp:cNvPr id="0" name=""/>
        <dsp:cNvSpPr/>
      </dsp:nvSpPr>
      <dsp:spPr>
        <a:xfrm rot="5400000">
          <a:off x="5006465" y="-2402689"/>
          <a:ext cx="1001215" cy="8770620"/>
        </a:xfrm>
        <a:prstGeom prst="round2SameRect">
          <a:avLst/>
        </a:prstGeom>
        <a:solidFill>
          <a:schemeClr val="lt1">
            <a:alpha val="90000"/>
            <a:hueOff val="0"/>
            <a:satOff val="0"/>
            <a:lumOff val="0"/>
            <a:alphaOff val="0"/>
          </a:schemeClr>
        </a:solidFill>
        <a:ln w="12700" cap="flat" cmpd="sng" algn="ctr">
          <a:solidFill>
            <a:schemeClr val="accent3">
              <a:hueOff val="1355300"/>
              <a:satOff val="50000"/>
              <a:lumOff val="-735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Once nominations have been verified and accepted by candidates' ballots are made.</a:t>
          </a:r>
        </a:p>
        <a:p>
          <a:pPr marL="171450" lvl="1" indent="-171450" algn="l" defTabSz="711200">
            <a:lnSpc>
              <a:spcPct val="90000"/>
            </a:lnSpc>
            <a:spcBef>
              <a:spcPct val="0"/>
            </a:spcBef>
            <a:spcAft>
              <a:spcPct val="15000"/>
            </a:spcAft>
            <a:buChar char="•"/>
          </a:pPr>
          <a:r>
            <a:rPr lang="en-US" sz="1600" kern="1200"/>
            <a:t>Ballots are sent to all eligible members in good standing</a:t>
          </a:r>
          <a:endParaRPr lang="en-US" sz="1600" kern="1200" dirty="0"/>
        </a:p>
      </dsp:txBody>
      <dsp:txXfrm rot="-5400000">
        <a:off x="1121763" y="1530888"/>
        <a:ext cx="8721745" cy="903465"/>
      </dsp:txXfrm>
    </dsp:sp>
    <dsp:sp modelId="{E03E4838-ECAE-436B-AFD7-5CED06F47A24}">
      <dsp:nvSpPr>
        <dsp:cNvPr id="0" name=""/>
        <dsp:cNvSpPr/>
      </dsp:nvSpPr>
      <dsp:spPr>
        <a:xfrm rot="5400000">
          <a:off x="-187518" y="2962107"/>
          <a:ext cx="1540331" cy="1252355"/>
        </a:xfrm>
        <a:prstGeom prst="chevron">
          <a:avLst/>
        </a:prstGeom>
        <a:solidFill>
          <a:schemeClr val="accent3">
            <a:hueOff val="2710599"/>
            <a:satOff val="100000"/>
            <a:lumOff val="-14706"/>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endParaRPr lang="en-US" sz="1600" kern="1200" dirty="0"/>
        </a:p>
        <a:p>
          <a:pPr marL="0" lvl="0" indent="0" algn="ctr" defTabSz="711200">
            <a:lnSpc>
              <a:spcPct val="90000"/>
            </a:lnSpc>
            <a:spcBef>
              <a:spcPct val="0"/>
            </a:spcBef>
            <a:spcAft>
              <a:spcPct val="35000"/>
            </a:spcAft>
            <a:buNone/>
          </a:pPr>
          <a:endParaRPr lang="en-US" sz="1600" kern="1200" dirty="0"/>
        </a:p>
        <a:p>
          <a:pPr marL="0" lvl="0" indent="0" algn="ctr" defTabSz="711200">
            <a:lnSpc>
              <a:spcPct val="90000"/>
            </a:lnSpc>
            <a:spcBef>
              <a:spcPct val="0"/>
            </a:spcBef>
            <a:spcAft>
              <a:spcPct val="35000"/>
            </a:spcAft>
            <a:buNone/>
          </a:pPr>
          <a:r>
            <a:rPr lang="en-US" sz="1600" b="1" kern="1200" dirty="0"/>
            <a:t>Count</a:t>
          </a:r>
          <a:br>
            <a:rPr lang="en-US" sz="1600" b="1" kern="1200" dirty="0"/>
          </a:br>
          <a:r>
            <a:rPr lang="en-US" sz="1600" b="1" kern="1200" dirty="0"/>
            <a:t>ballots</a:t>
          </a:r>
        </a:p>
        <a:p>
          <a:pPr marL="0" lvl="0" indent="0" algn="ctr" defTabSz="711200">
            <a:lnSpc>
              <a:spcPct val="90000"/>
            </a:lnSpc>
            <a:spcBef>
              <a:spcPct val="0"/>
            </a:spcBef>
            <a:spcAft>
              <a:spcPct val="35000"/>
            </a:spcAft>
            <a:buNone/>
          </a:pPr>
          <a:endParaRPr lang="en-US" sz="1400" kern="1200" dirty="0"/>
        </a:p>
      </dsp:txBody>
      <dsp:txXfrm rot="-5400000">
        <a:off x="-43529" y="3444297"/>
        <a:ext cx="1252355" cy="287976"/>
      </dsp:txXfrm>
    </dsp:sp>
    <dsp:sp modelId="{29937DEB-7D7F-4705-AD9F-15B6AE638ADD}">
      <dsp:nvSpPr>
        <dsp:cNvPr id="0" name=""/>
        <dsp:cNvSpPr/>
      </dsp:nvSpPr>
      <dsp:spPr>
        <a:xfrm rot="5400000">
          <a:off x="5006465" y="-1066582"/>
          <a:ext cx="1001215" cy="8770620"/>
        </a:xfrm>
        <a:prstGeom prst="round2SameRect">
          <a:avLst/>
        </a:prstGeom>
        <a:solidFill>
          <a:schemeClr val="lt1">
            <a:alpha val="90000"/>
            <a:hueOff val="0"/>
            <a:satOff val="0"/>
            <a:lumOff val="0"/>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Ballot envelopes are counted, verified and separated</a:t>
          </a:r>
        </a:p>
        <a:p>
          <a:pPr marL="171450" lvl="1" indent="-171450" algn="l" defTabSz="711200">
            <a:lnSpc>
              <a:spcPct val="90000"/>
            </a:lnSpc>
            <a:spcBef>
              <a:spcPct val="0"/>
            </a:spcBef>
            <a:spcAft>
              <a:spcPct val="15000"/>
            </a:spcAft>
            <a:buChar char="•"/>
          </a:pPr>
          <a:r>
            <a:rPr lang="en-US" sz="1600" kern="1200"/>
            <a:t>Ballots are separated and counted</a:t>
          </a:r>
          <a:endParaRPr lang="en-US" sz="1600" kern="1200" dirty="0"/>
        </a:p>
        <a:p>
          <a:pPr marL="171450" lvl="1" indent="-171450" algn="l" defTabSz="711200">
            <a:lnSpc>
              <a:spcPct val="90000"/>
            </a:lnSpc>
            <a:spcBef>
              <a:spcPct val="0"/>
            </a:spcBef>
            <a:spcAft>
              <a:spcPct val="15000"/>
            </a:spcAft>
            <a:buChar char="•"/>
          </a:pPr>
          <a:r>
            <a:rPr lang="en-US" sz="1600" kern="1200"/>
            <a:t>Winners are announced to the membership</a:t>
          </a:r>
          <a:endParaRPr lang="en-US" sz="1600" kern="1200" dirty="0"/>
        </a:p>
      </dsp:txBody>
      <dsp:txXfrm rot="-5400000">
        <a:off x="1121763" y="2866995"/>
        <a:ext cx="8721745" cy="90346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6BA1D-BB40-2641-EEFB-1E4B572A68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0B803-769A-0FA4-FB52-A8E34329C0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604F26-41FB-41D8-BE0E-5A68B6BF396D}"/>
              </a:ext>
            </a:extLst>
          </p:cNvPr>
          <p:cNvSpPr>
            <a:spLocks noGrp="1"/>
          </p:cNvSpPr>
          <p:nvPr>
            <p:ph type="dt" sz="half" idx="10"/>
          </p:nvPr>
        </p:nvSpPr>
        <p:spPr/>
        <p:txBody>
          <a:bodyPr/>
          <a:lstStyle/>
          <a:p>
            <a:fld id="{537E7AFD-5496-4010-90B8-CF957904537E}" type="datetimeFigureOut">
              <a:rPr lang="en-US" smtClean="0"/>
              <a:t>3/23/2026</a:t>
            </a:fld>
            <a:endParaRPr lang="en-US"/>
          </a:p>
        </p:txBody>
      </p:sp>
      <p:sp>
        <p:nvSpPr>
          <p:cNvPr id="5" name="Footer Placeholder 4">
            <a:extLst>
              <a:ext uri="{FF2B5EF4-FFF2-40B4-BE49-F238E27FC236}">
                <a16:creationId xmlns:a16="http://schemas.microsoft.com/office/drawing/2014/main" id="{3A4D2FE1-9249-B95D-82C9-E74CE31795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161944-6D3B-1528-2B18-DDE9753CC21C}"/>
              </a:ext>
            </a:extLst>
          </p:cNvPr>
          <p:cNvSpPr>
            <a:spLocks noGrp="1"/>
          </p:cNvSpPr>
          <p:nvPr>
            <p:ph type="sldNum" sz="quarter" idx="12"/>
          </p:nvPr>
        </p:nvSpPr>
        <p:spPr/>
        <p:txBody>
          <a:bodyPr/>
          <a:lstStyle/>
          <a:p>
            <a:fld id="{4EC9E187-C78E-44BA-871F-930121C58AE8}" type="slidenum">
              <a:rPr lang="en-US" smtClean="0"/>
              <a:t>‹#›</a:t>
            </a:fld>
            <a:endParaRPr lang="en-US"/>
          </a:p>
        </p:txBody>
      </p:sp>
    </p:spTree>
    <p:extLst>
      <p:ext uri="{BB962C8B-B14F-4D97-AF65-F5344CB8AC3E}">
        <p14:creationId xmlns:p14="http://schemas.microsoft.com/office/powerpoint/2010/main" val="4245774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AE9EC-9732-0F43-9410-9CF011AA3A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72DB567-0AE5-D6F5-06DC-F82BBF6B7A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06C904-6E63-2D56-D76F-81E33E690FF4}"/>
              </a:ext>
            </a:extLst>
          </p:cNvPr>
          <p:cNvSpPr>
            <a:spLocks noGrp="1"/>
          </p:cNvSpPr>
          <p:nvPr>
            <p:ph type="dt" sz="half" idx="10"/>
          </p:nvPr>
        </p:nvSpPr>
        <p:spPr/>
        <p:txBody>
          <a:bodyPr/>
          <a:lstStyle/>
          <a:p>
            <a:fld id="{2BBF7C65-8C7D-48B3-91A1-E8C997F071E4}" type="datetimeFigureOut">
              <a:rPr lang="en-US" smtClean="0"/>
              <a:t>3/23/2026</a:t>
            </a:fld>
            <a:endParaRPr lang="en-US"/>
          </a:p>
        </p:txBody>
      </p:sp>
      <p:sp>
        <p:nvSpPr>
          <p:cNvPr id="5" name="Footer Placeholder 4">
            <a:extLst>
              <a:ext uri="{FF2B5EF4-FFF2-40B4-BE49-F238E27FC236}">
                <a16:creationId xmlns:a16="http://schemas.microsoft.com/office/drawing/2014/main" id="{AF8BB62F-E117-6B2D-ECD3-48106316CA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E99E6F-D86F-37C9-8D02-6C7EFD1168AA}"/>
              </a:ext>
            </a:extLst>
          </p:cNvPr>
          <p:cNvSpPr>
            <a:spLocks noGrp="1"/>
          </p:cNvSpPr>
          <p:nvPr>
            <p:ph type="sldNum" sz="quarter" idx="12"/>
          </p:nvPr>
        </p:nvSpPr>
        <p:spPr/>
        <p:txBody>
          <a:bodyPr/>
          <a:lstStyle/>
          <a:p>
            <a:fld id="{8D5D716D-3715-4578-BFB7-5C948ED7A08F}" type="slidenum">
              <a:rPr lang="en-US" smtClean="0"/>
              <a:t>‹#›</a:t>
            </a:fld>
            <a:endParaRPr lang="en-US"/>
          </a:p>
        </p:txBody>
      </p:sp>
    </p:spTree>
    <p:extLst>
      <p:ext uri="{BB962C8B-B14F-4D97-AF65-F5344CB8AC3E}">
        <p14:creationId xmlns:p14="http://schemas.microsoft.com/office/powerpoint/2010/main" val="238201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0BF4B7-4A5D-9544-BE96-7C9378E56C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0850A6-F793-1C4A-FDAA-9ED14FF9DE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065625-F61B-0CBC-E6C7-AF70763C0940}"/>
              </a:ext>
            </a:extLst>
          </p:cNvPr>
          <p:cNvSpPr>
            <a:spLocks noGrp="1"/>
          </p:cNvSpPr>
          <p:nvPr>
            <p:ph type="dt" sz="half" idx="10"/>
          </p:nvPr>
        </p:nvSpPr>
        <p:spPr/>
        <p:txBody>
          <a:bodyPr/>
          <a:lstStyle/>
          <a:p>
            <a:fld id="{2BBF7C65-8C7D-48B3-91A1-E8C997F071E4}" type="datetimeFigureOut">
              <a:rPr lang="en-US" smtClean="0"/>
              <a:t>3/23/2026</a:t>
            </a:fld>
            <a:endParaRPr lang="en-US"/>
          </a:p>
        </p:txBody>
      </p:sp>
      <p:sp>
        <p:nvSpPr>
          <p:cNvPr id="5" name="Footer Placeholder 4">
            <a:extLst>
              <a:ext uri="{FF2B5EF4-FFF2-40B4-BE49-F238E27FC236}">
                <a16:creationId xmlns:a16="http://schemas.microsoft.com/office/drawing/2014/main" id="{885062E0-D867-E945-23B5-0E2C7BFB3C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F617756-7D48-65DF-DE38-455C9C677AAC}"/>
              </a:ext>
            </a:extLst>
          </p:cNvPr>
          <p:cNvSpPr>
            <a:spLocks noGrp="1"/>
          </p:cNvSpPr>
          <p:nvPr>
            <p:ph type="sldNum" sz="quarter" idx="12"/>
          </p:nvPr>
        </p:nvSpPr>
        <p:spPr/>
        <p:txBody>
          <a:bodyPr/>
          <a:lstStyle/>
          <a:p>
            <a:fld id="{8D5D716D-3715-4578-BFB7-5C948ED7A08F}" type="slidenum">
              <a:rPr lang="en-US" smtClean="0"/>
              <a:t>‹#›</a:t>
            </a:fld>
            <a:endParaRPr lang="en-US"/>
          </a:p>
        </p:txBody>
      </p:sp>
    </p:spTree>
    <p:extLst>
      <p:ext uri="{BB962C8B-B14F-4D97-AF65-F5344CB8AC3E}">
        <p14:creationId xmlns:p14="http://schemas.microsoft.com/office/powerpoint/2010/main" val="699851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C7B2F-53C1-A796-0DB5-F74A0D7863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A4330B-6335-13AD-D76A-A84C7F9006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BF5B09-B454-DCF7-3646-B054FF55D0EF}"/>
              </a:ext>
            </a:extLst>
          </p:cNvPr>
          <p:cNvSpPr>
            <a:spLocks noGrp="1"/>
          </p:cNvSpPr>
          <p:nvPr>
            <p:ph type="dt" sz="half" idx="10"/>
          </p:nvPr>
        </p:nvSpPr>
        <p:spPr/>
        <p:txBody>
          <a:bodyPr/>
          <a:lstStyle/>
          <a:p>
            <a:fld id="{537E7AFD-5496-4010-90B8-CF957904537E}" type="datetimeFigureOut">
              <a:rPr lang="en-US" smtClean="0"/>
              <a:t>3/23/2026</a:t>
            </a:fld>
            <a:endParaRPr lang="en-US"/>
          </a:p>
        </p:txBody>
      </p:sp>
      <p:sp>
        <p:nvSpPr>
          <p:cNvPr id="5" name="Footer Placeholder 4">
            <a:extLst>
              <a:ext uri="{FF2B5EF4-FFF2-40B4-BE49-F238E27FC236}">
                <a16:creationId xmlns:a16="http://schemas.microsoft.com/office/drawing/2014/main" id="{89886EDF-1A09-F02C-4DAC-826AD47B46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3782C1-75E6-B28E-EE2C-D728044A77B9}"/>
              </a:ext>
            </a:extLst>
          </p:cNvPr>
          <p:cNvSpPr>
            <a:spLocks noGrp="1"/>
          </p:cNvSpPr>
          <p:nvPr>
            <p:ph type="sldNum" sz="quarter" idx="12"/>
          </p:nvPr>
        </p:nvSpPr>
        <p:spPr/>
        <p:txBody>
          <a:bodyPr/>
          <a:lstStyle/>
          <a:p>
            <a:fld id="{4EC9E187-C78E-44BA-871F-930121C58AE8}" type="slidenum">
              <a:rPr lang="en-US" smtClean="0"/>
              <a:t>‹#›</a:t>
            </a:fld>
            <a:endParaRPr lang="en-US"/>
          </a:p>
        </p:txBody>
      </p:sp>
    </p:spTree>
    <p:extLst>
      <p:ext uri="{BB962C8B-B14F-4D97-AF65-F5344CB8AC3E}">
        <p14:creationId xmlns:p14="http://schemas.microsoft.com/office/powerpoint/2010/main" val="2251682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18138-6F92-D302-86F6-B06F48B840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9FEC535-0AEF-3A1A-4B33-78F54216B8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EB35C1-D1BD-5406-2530-0D5944638409}"/>
              </a:ext>
            </a:extLst>
          </p:cNvPr>
          <p:cNvSpPr>
            <a:spLocks noGrp="1"/>
          </p:cNvSpPr>
          <p:nvPr>
            <p:ph type="dt" sz="half" idx="10"/>
          </p:nvPr>
        </p:nvSpPr>
        <p:spPr/>
        <p:txBody>
          <a:bodyPr/>
          <a:lstStyle/>
          <a:p>
            <a:fld id="{2BBF7C65-8C7D-48B3-91A1-E8C997F071E4}" type="datetimeFigureOut">
              <a:rPr lang="en-US" smtClean="0"/>
              <a:t>3/23/2026</a:t>
            </a:fld>
            <a:endParaRPr lang="en-US"/>
          </a:p>
        </p:txBody>
      </p:sp>
      <p:sp>
        <p:nvSpPr>
          <p:cNvPr id="5" name="Footer Placeholder 4">
            <a:extLst>
              <a:ext uri="{FF2B5EF4-FFF2-40B4-BE49-F238E27FC236}">
                <a16:creationId xmlns:a16="http://schemas.microsoft.com/office/drawing/2014/main" id="{8617004C-3778-1714-F1B9-36670C3EED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F59DF7-4941-735C-E28C-3462F1B8927C}"/>
              </a:ext>
            </a:extLst>
          </p:cNvPr>
          <p:cNvSpPr>
            <a:spLocks noGrp="1"/>
          </p:cNvSpPr>
          <p:nvPr>
            <p:ph type="sldNum" sz="quarter" idx="12"/>
          </p:nvPr>
        </p:nvSpPr>
        <p:spPr/>
        <p:txBody>
          <a:bodyPr/>
          <a:lstStyle/>
          <a:p>
            <a:fld id="{8D5D716D-3715-4578-BFB7-5C948ED7A08F}" type="slidenum">
              <a:rPr lang="en-US" smtClean="0"/>
              <a:t>‹#›</a:t>
            </a:fld>
            <a:endParaRPr lang="en-US"/>
          </a:p>
        </p:txBody>
      </p:sp>
    </p:spTree>
    <p:extLst>
      <p:ext uri="{BB962C8B-B14F-4D97-AF65-F5344CB8AC3E}">
        <p14:creationId xmlns:p14="http://schemas.microsoft.com/office/powerpoint/2010/main" val="2780060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01001-BB98-D121-6CB2-FC216685B7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FF7FBA-91CA-5C0D-EE38-2D9C5FB530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B81408A-F968-5FED-DCA2-BD0DF3E058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9122E2-2EC7-9252-8CB4-FF987054E72A}"/>
              </a:ext>
            </a:extLst>
          </p:cNvPr>
          <p:cNvSpPr>
            <a:spLocks noGrp="1"/>
          </p:cNvSpPr>
          <p:nvPr>
            <p:ph type="dt" sz="half" idx="10"/>
          </p:nvPr>
        </p:nvSpPr>
        <p:spPr/>
        <p:txBody>
          <a:bodyPr/>
          <a:lstStyle/>
          <a:p>
            <a:fld id="{2BBF7C65-8C7D-48B3-91A1-E8C997F071E4}" type="datetimeFigureOut">
              <a:rPr lang="en-US" smtClean="0"/>
              <a:t>3/23/2026</a:t>
            </a:fld>
            <a:endParaRPr lang="en-US"/>
          </a:p>
        </p:txBody>
      </p:sp>
      <p:sp>
        <p:nvSpPr>
          <p:cNvPr id="6" name="Footer Placeholder 5">
            <a:extLst>
              <a:ext uri="{FF2B5EF4-FFF2-40B4-BE49-F238E27FC236}">
                <a16:creationId xmlns:a16="http://schemas.microsoft.com/office/drawing/2014/main" id="{4607FB91-42C6-A57D-770C-B619B54F6B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85459D-36F7-C0BE-B8F7-29D742FADD38}"/>
              </a:ext>
            </a:extLst>
          </p:cNvPr>
          <p:cNvSpPr>
            <a:spLocks noGrp="1"/>
          </p:cNvSpPr>
          <p:nvPr>
            <p:ph type="sldNum" sz="quarter" idx="12"/>
          </p:nvPr>
        </p:nvSpPr>
        <p:spPr/>
        <p:txBody>
          <a:bodyPr/>
          <a:lstStyle/>
          <a:p>
            <a:fld id="{8D5D716D-3715-4578-BFB7-5C948ED7A08F}" type="slidenum">
              <a:rPr lang="en-US" smtClean="0"/>
              <a:t>‹#›</a:t>
            </a:fld>
            <a:endParaRPr lang="en-US"/>
          </a:p>
        </p:txBody>
      </p:sp>
    </p:spTree>
    <p:extLst>
      <p:ext uri="{BB962C8B-B14F-4D97-AF65-F5344CB8AC3E}">
        <p14:creationId xmlns:p14="http://schemas.microsoft.com/office/powerpoint/2010/main" val="1027630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CE78A-D7A9-6931-DEE8-1B114707BD8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C52F71-405C-899A-26E6-56D2B10004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B98B93-9F1B-9F3A-6E8E-370E7816C2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D23B90-BD96-8B1D-5C89-7D19FA6A9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EE171-D25B-6B21-1028-48E5F6C9F44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BED14A-E33F-00F4-402C-B86E6B0E22F0}"/>
              </a:ext>
            </a:extLst>
          </p:cNvPr>
          <p:cNvSpPr>
            <a:spLocks noGrp="1"/>
          </p:cNvSpPr>
          <p:nvPr>
            <p:ph type="dt" sz="half" idx="10"/>
          </p:nvPr>
        </p:nvSpPr>
        <p:spPr/>
        <p:txBody>
          <a:bodyPr/>
          <a:lstStyle/>
          <a:p>
            <a:fld id="{2BBF7C65-8C7D-48B3-91A1-E8C997F071E4}" type="datetimeFigureOut">
              <a:rPr lang="en-US" smtClean="0"/>
              <a:t>3/23/2026</a:t>
            </a:fld>
            <a:endParaRPr lang="en-US"/>
          </a:p>
        </p:txBody>
      </p:sp>
      <p:sp>
        <p:nvSpPr>
          <p:cNvPr id="8" name="Footer Placeholder 7">
            <a:extLst>
              <a:ext uri="{FF2B5EF4-FFF2-40B4-BE49-F238E27FC236}">
                <a16:creationId xmlns:a16="http://schemas.microsoft.com/office/drawing/2014/main" id="{B07254B3-DD6B-98BF-D7EE-317DA30504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E5B7F4-41D7-A169-E57B-9226184DCAAA}"/>
              </a:ext>
            </a:extLst>
          </p:cNvPr>
          <p:cNvSpPr>
            <a:spLocks noGrp="1"/>
          </p:cNvSpPr>
          <p:nvPr>
            <p:ph type="sldNum" sz="quarter" idx="12"/>
          </p:nvPr>
        </p:nvSpPr>
        <p:spPr/>
        <p:txBody>
          <a:bodyPr/>
          <a:lstStyle/>
          <a:p>
            <a:fld id="{8D5D716D-3715-4578-BFB7-5C948ED7A08F}" type="slidenum">
              <a:rPr lang="en-US" smtClean="0"/>
              <a:t>‹#›</a:t>
            </a:fld>
            <a:endParaRPr lang="en-US"/>
          </a:p>
        </p:txBody>
      </p:sp>
    </p:spTree>
    <p:extLst>
      <p:ext uri="{BB962C8B-B14F-4D97-AF65-F5344CB8AC3E}">
        <p14:creationId xmlns:p14="http://schemas.microsoft.com/office/powerpoint/2010/main" val="1549099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1F204-7383-DCD8-D62D-E658A331159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8EBEDE-BB58-AE1A-C35D-A2457BC797C1}"/>
              </a:ext>
            </a:extLst>
          </p:cNvPr>
          <p:cNvSpPr>
            <a:spLocks noGrp="1"/>
          </p:cNvSpPr>
          <p:nvPr>
            <p:ph type="dt" sz="half" idx="10"/>
          </p:nvPr>
        </p:nvSpPr>
        <p:spPr/>
        <p:txBody>
          <a:bodyPr/>
          <a:lstStyle/>
          <a:p>
            <a:fld id="{537E7AFD-5496-4010-90B8-CF957904537E}" type="datetimeFigureOut">
              <a:rPr lang="en-US" smtClean="0"/>
              <a:t>3/23/2026</a:t>
            </a:fld>
            <a:endParaRPr lang="en-US"/>
          </a:p>
        </p:txBody>
      </p:sp>
      <p:sp>
        <p:nvSpPr>
          <p:cNvPr id="4" name="Footer Placeholder 3">
            <a:extLst>
              <a:ext uri="{FF2B5EF4-FFF2-40B4-BE49-F238E27FC236}">
                <a16:creationId xmlns:a16="http://schemas.microsoft.com/office/drawing/2014/main" id="{7552B605-7BCF-4F45-984E-E879979743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E48FA-9BFB-17D0-4124-1E2C7E232CF6}"/>
              </a:ext>
            </a:extLst>
          </p:cNvPr>
          <p:cNvSpPr>
            <a:spLocks noGrp="1"/>
          </p:cNvSpPr>
          <p:nvPr>
            <p:ph type="sldNum" sz="quarter" idx="12"/>
          </p:nvPr>
        </p:nvSpPr>
        <p:spPr/>
        <p:txBody>
          <a:bodyPr/>
          <a:lstStyle/>
          <a:p>
            <a:fld id="{4EC9E187-C78E-44BA-871F-930121C58AE8}" type="slidenum">
              <a:rPr lang="en-US" smtClean="0"/>
              <a:t>‹#›</a:t>
            </a:fld>
            <a:endParaRPr lang="en-US"/>
          </a:p>
        </p:txBody>
      </p:sp>
    </p:spTree>
    <p:extLst>
      <p:ext uri="{BB962C8B-B14F-4D97-AF65-F5344CB8AC3E}">
        <p14:creationId xmlns:p14="http://schemas.microsoft.com/office/powerpoint/2010/main" val="2254477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4B97CBD-FA5B-2DD1-66A3-5082BBD817E8}"/>
              </a:ext>
            </a:extLst>
          </p:cNvPr>
          <p:cNvSpPr>
            <a:spLocks noGrp="1"/>
          </p:cNvSpPr>
          <p:nvPr>
            <p:ph type="dt" sz="half" idx="10"/>
          </p:nvPr>
        </p:nvSpPr>
        <p:spPr/>
        <p:txBody>
          <a:bodyPr/>
          <a:lstStyle/>
          <a:p>
            <a:fld id="{537E7AFD-5496-4010-90B8-CF957904537E}" type="datetimeFigureOut">
              <a:rPr lang="en-US" smtClean="0"/>
              <a:t>3/23/2026</a:t>
            </a:fld>
            <a:endParaRPr lang="en-US"/>
          </a:p>
        </p:txBody>
      </p:sp>
      <p:sp>
        <p:nvSpPr>
          <p:cNvPr id="3" name="Footer Placeholder 2">
            <a:extLst>
              <a:ext uri="{FF2B5EF4-FFF2-40B4-BE49-F238E27FC236}">
                <a16:creationId xmlns:a16="http://schemas.microsoft.com/office/drawing/2014/main" id="{2A10F719-2F36-277E-C8CC-96FFADAB12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9DF1EBD-994B-257B-9FCA-3D6EA5D1EB29}"/>
              </a:ext>
            </a:extLst>
          </p:cNvPr>
          <p:cNvSpPr>
            <a:spLocks noGrp="1"/>
          </p:cNvSpPr>
          <p:nvPr>
            <p:ph type="sldNum" sz="quarter" idx="12"/>
          </p:nvPr>
        </p:nvSpPr>
        <p:spPr/>
        <p:txBody>
          <a:bodyPr/>
          <a:lstStyle/>
          <a:p>
            <a:fld id="{4EC9E187-C78E-44BA-871F-930121C58AE8}" type="slidenum">
              <a:rPr lang="en-US" smtClean="0"/>
              <a:t>‹#›</a:t>
            </a:fld>
            <a:endParaRPr lang="en-US"/>
          </a:p>
        </p:txBody>
      </p:sp>
    </p:spTree>
    <p:extLst>
      <p:ext uri="{BB962C8B-B14F-4D97-AF65-F5344CB8AC3E}">
        <p14:creationId xmlns:p14="http://schemas.microsoft.com/office/powerpoint/2010/main" val="1527888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BF754-109F-01AA-41E0-2AE6493CED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693C7C-00E5-C35B-F32F-BDC6BA5EF3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252E36-4C04-7D6A-3A41-A64209BE11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2F93F7-0D1E-E2A9-3E03-9BBDDDFA4DA8}"/>
              </a:ext>
            </a:extLst>
          </p:cNvPr>
          <p:cNvSpPr>
            <a:spLocks noGrp="1"/>
          </p:cNvSpPr>
          <p:nvPr>
            <p:ph type="dt" sz="half" idx="10"/>
          </p:nvPr>
        </p:nvSpPr>
        <p:spPr/>
        <p:txBody>
          <a:bodyPr/>
          <a:lstStyle/>
          <a:p>
            <a:fld id="{2BBF7C65-8C7D-48B3-91A1-E8C997F071E4}" type="datetimeFigureOut">
              <a:rPr lang="en-US" smtClean="0"/>
              <a:t>3/23/2026</a:t>
            </a:fld>
            <a:endParaRPr lang="en-US"/>
          </a:p>
        </p:txBody>
      </p:sp>
      <p:sp>
        <p:nvSpPr>
          <p:cNvPr id="6" name="Footer Placeholder 5">
            <a:extLst>
              <a:ext uri="{FF2B5EF4-FFF2-40B4-BE49-F238E27FC236}">
                <a16:creationId xmlns:a16="http://schemas.microsoft.com/office/drawing/2014/main" id="{6C08E663-D803-16B9-3FF2-AE0376ECA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FC3893-7628-5C09-2C21-EBC06C98A36B}"/>
              </a:ext>
            </a:extLst>
          </p:cNvPr>
          <p:cNvSpPr>
            <a:spLocks noGrp="1"/>
          </p:cNvSpPr>
          <p:nvPr>
            <p:ph type="sldNum" sz="quarter" idx="12"/>
          </p:nvPr>
        </p:nvSpPr>
        <p:spPr/>
        <p:txBody>
          <a:bodyPr/>
          <a:lstStyle/>
          <a:p>
            <a:fld id="{8D5D716D-3715-4578-BFB7-5C948ED7A08F}" type="slidenum">
              <a:rPr lang="en-US" smtClean="0"/>
              <a:t>‹#›</a:t>
            </a:fld>
            <a:endParaRPr lang="en-US"/>
          </a:p>
        </p:txBody>
      </p:sp>
    </p:spTree>
    <p:extLst>
      <p:ext uri="{BB962C8B-B14F-4D97-AF65-F5344CB8AC3E}">
        <p14:creationId xmlns:p14="http://schemas.microsoft.com/office/powerpoint/2010/main" val="832145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A7894-4B16-4C6A-1F14-BCF251D960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B680757-DF09-9DD3-3472-B50D03F494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6899393-6A6F-B7CE-FE7A-FF58F8F6C9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897FCA-E702-7E1A-9A28-43220A16C83C}"/>
              </a:ext>
            </a:extLst>
          </p:cNvPr>
          <p:cNvSpPr>
            <a:spLocks noGrp="1"/>
          </p:cNvSpPr>
          <p:nvPr>
            <p:ph type="dt" sz="half" idx="10"/>
          </p:nvPr>
        </p:nvSpPr>
        <p:spPr/>
        <p:txBody>
          <a:bodyPr/>
          <a:lstStyle/>
          <a:p>
            <a:fld id="{2BBF7C65-8C7D-48B3-91A1-E8C997F071E4}" type="datetimeFigureOut">
              <a:rPr lang="en-US" smtClean="0"/>
              <a:t>3/23/2026</a:t>
            </a:fld>
            <a:endParaRPr lang="en-US"/>
          </a:p>
        </p:txBody>
      </p:sp>
      <p:sp>
        <p:nvSpPr>
          <p:cNvPr id="6" name="Footer Placeholder 5">
            <a:extLst>
              <a:ext uri="{FF2B5EF4-FFF2-40B4-BE49-F238E27FC236}">
                <a16:creationId xmlns:a16="http://schemas.microsoft.com/office/drawing/2014/main" id="{76F22FFF-670C-573C-09A1-B5A40AAD90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A56F5E-2BED-5912-7893-9825AF03DC62}"/>
              </a:ext>
            </a:extLst>
          </p:cNvPr>
          <p:cNvSpPr>
            <a:spLocks noGrp="1"/>
          </p:cNvSpPr>
          <p:nvPr>
            <p:ph type="sldNum" sz="quarter" idx="12"/>
          </p:nvPr>
        </p:nvSpPr>
        <p:spPr/>
        <p:txBody>
          <a:bodyPr/>
          <a:lstStyle/>
          <a:p>
            <a:fld id="{8D5D716D-3715-4578-BFB7-5C948ED7A08F}" type="slidenum">
              <a:rPr lang="en-US" smtClean="0"/>
              <a:t>‹#›</a:t>
            </a:fld>
            <a:endParaRPr lang="en-US"/>
          </a:p>
        </p:txBody>
      </p:sp>
    </p:spTree>
    <p:extLst>
      <p:ext uri="{BB962C8B-B14F-4D97-AF65-F5344CB8AC3E}">
        <p14:creationId xmlns:p14="http://schemas.microsoft.com/office/powerpoint/2010/main" val="63823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65C4D0-E89B-36F3-5F36-205C254331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FF3D012-6482-DCE4-DF57-90E7C69900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5ED636-3CC1-4B2C-4438-F4072EA18E7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BF7C65-8C7D-48B3-91A1-E8C997F071E4}" type="datetimeFigureOut">
              <a:rPr lang="en-US" smtClean="0"/>
              <a:t>3/23/2026</a:t>
            </a:fld>
            <a:endParaRPr lang="en-US"/>
          </a:p>
        </p:txBody>
      </p:sp>
      <p:sp>
        <p:nvSpPr>
          <p:cNvPr id="5" name="Footer Placeholder 4">
            <a:extLst>
              <a:ext uri="{FF2B5EF4-FFF2-40B4-BE49-F238E27FC236}">
                <a16:creationId xmlns:a16="http://schemas.microsoft.com/office/drawing/2014/main" id="{CCAB4444-BEDE-09D4-00E8-08B217A36C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DE06C06-575F-699E-AB2D-FF4FC3FCE8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5D716D-3715-4578-BFB7-5C948ED7A08F}" type="slidenum">
              <a:rPr lang="en-US" smtClean="0"/>
              <a:t>‹#›</a:t>
            </a:fld>
            <a:endParaRPr lang="en-US"/>
          </a:p>
        </p:txBody>
      </p:sp>
    </p:spTree>
    <p:extLst>
      <p:ext uri="{BB962C8B-B14F-4D97-AF65-F5344CB8AC3E}">
        <p14:creationId xmlns:p14="http://schemas.microsoft.com/office/powerpoint/2010/main" val="2739259831"/>
      </p:ext>
    </p:extLst>
  </p:cSld>
  <p:clrMap bg1="lt1" tx1="dk1" bg2="lt2" tx2="dk2" accent1="accent1" accent2="accent2" accent3="accent3" accent4="accent4" accent5="accent5" accent6="accent6" hlink="hlink" folHlink="folHlink"/>
  <p:sldLayoutIdLst>
    <p:sldLayoutId id="2147484120" r:id="rId1"/>
    <p:sldLayoutId id="2147484121" r:id="rId2"/>
    <p:sldLayoutId id="2147484122" r:id="rId3"/>
    <p:sldLayoutId id="2147484123" r:id="rId4"/>
    <p:sldLayoutId id="2147484124" r:id="rId5"/>
    <p:sldLayoutId id="2147484125" r:id="rId6"/>
    <p:sldLayoutId id="2147484126" r:id="rId7"/>
    <p:sldLayoutId id="2147484127" r:id="rId8"/>
    <p:sldLayoutId id="2147484128" r:id="rId9"/>
    <p:sldLayoutId id="2147484129" r:id="rId10"/>
    <p:sldLayoutId id="214748413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publicdomainpictures.net/en/view-image.php?image=271631&amp;picture=vote-button"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7">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BC9012A2-3E60-4266-AF4D-2867335FF7D9}"/>
              </a:ext>
            </a:extLst>
          </p:cNvPr>
          <p:cNvSpPr txBox="1"/>
          <p:nvPr/>
        </p:nvSpPr>
        <p:spPr>
          <a:xfrm>
            <a:off x="982639" y="1012536"/>
            <a:ext cx="4613300" cy="3163224"/>
          </a:xfrm>
          <a:prstGeom prst="rect">
            <a:avLst/>
          </a:prstGeom>
        </p:spPr>
        <p:txBody>
          <a:bodyPr vert="horz" lIns="91440" tIns="45720" rIns="91440" bIns="45720" rtlCol="0" anchor="t">
            <a:normAutofit/>
          </a:bodyPr>
          <a:lstStyle/>
          <a:p>
            <a:pPr>
              <a:lnSpc>
                <a:spcPct val="90000"/>
              </a:lnSpc>
              <a:spcBef>
                <a:spcPct val="0"/>
              </a:spcBef>
              <a:spcAft>
                <a:spcPts val="600"/>
              </a:spcAft>
            </a:pPr>
            <a:r>
              <a:rPr lang="en-US" sz="4400" b="1" cap="all" dirty="0">
                <a:effectLst>
                  <a:outerShdw blurRad="50800" dist="63500" dir="2700000" algn="tl" rotWithShape="0">
                    <a:srgbClr val="000000">
                      <a:alpha val="48000"/>
                    </a:srgbClr>
                  </a:outerShdw>
                </a:effectLst>
                <a:latin typeface="+mj-lt"/>
                <a:ea typeface="+mj-ea"/>
                <a:cs typeface="+mj-cs"/>
              </a:rPr>
              <a:t>Election Policies and  Procedures</a:t>
            </a:r>
          </a:p>
          <a:p>
            <a:pPr>
              <a:lnSpc>
                <a:spcPct val="90000"/>
              </a:lnSpc>
              <a:spcBef>
                <a:spcPct val="0"/>
              </a:spcBef>
              <a:spcAft>
                <a:spcPts val="600"/>
              </a:spcAft>
            </a:pPr>
            <a:endParaRPr lang="en-US" sz="4400" b="1" cap="all" dirty="0">
              <a:effectLst>
                <a:outerShdw blurRad="50800" dist="63500" dir="2700000" algn="tl" rotWithShape="0">
                  <a:srgbClr val="000000">
                    <a:alpha val="48000"/>
                  </a:srgbClr>
                </a:outerShdw>
              </a:effectLst>
              <a:latin typeface="+mj-lt"/>
              <a:ea typeface="+mj-ea"/>
              <a:cs typeface="+mj-cs"/>
            </a:endParaRPr>
          </a:p>
          <a:p>
            <a:pPr>
              <a:lnSpc>
                <a:spcPct val="90000"/>
              </a:lnSpc>
              <a:spcBef>
                <a:spcPct val="0"/>
              </a:spcBef>
              <a:spcAft>
                <a:spcPts val="600"/>
              </a:spcAft>
            </a:pPr>
            <a:r>
              <a:rPr lang="en-US" sz="4400" b="1" cap="all">
                <a:effectLst>
                  <a:outerShdw blurRad="50800" dist="63500" dir="2700000" algn="tl" rotWithShape="0">
                    <a:srgbClr val="000000">
                      <a:alpha val="48000"/>
                    </a:srgbClr>
                  </a:outerShdw>
                </a:effectLst>
                <a:latin typeface="+mj-lt"/>
                <a:ea typeface="+mj-ea"/>
                <a:cs typeface="+mj-cs"/>
              </a:rPr>
              <a:t>August 2026</a:t>
            </a:r>
            <a:endParaRPr lang="en-US" sz="4400" b="1" cap="all" dirty="0">
              <a:effectLst>
                <a:outerShdw blurRad="50800" dist="63500" dir="2700000" algn="tl" rotWithShape="0">
                  <a:srgbClr val="000000">
                    <a:alpha val="48000"/>
                  </a:srgbClr>
                </a:outerShdw>
              </a:effectLst>
              <a:latin typeface="+mj-lt"/>
              <a:ea typeface="+mj-ea"/>
              <a:cs typeface="+mj-cs"/>
            </a:endParaRPr>
          </a:p>
        </p:txBody>
      </p:sp>
      <p:sp>
        <p:nvSpPr>
          <p:cNvPr id="10" name="Rectangle 9">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11">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689F5D76-9EE8-4F11-9901-530B60E27742}"/>
              </a:ext>
            </a:extLst>
          </p:cNvPr>
          <p:cNvPicPr>
            <a:picLocks noChangeAspect="1"/>
          </p:cNvPicPr>
          <p:nvPr/>
        </p:nvPicPr>
        <p:blipFill rotWithShape="1">
          <a:blip r:embed="rId2"/>
          <a:srcRect l="4250" r="-1" b="-1"/>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2259652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625D9FA-AD9E-4AEB-8C50-F696798E08DA}"/>
              </a:ext>
            </a:extLst>
          </p:cNvPr>
          <p:cNvSpPr>
            <a:spLocks noGrp="1"/>
          </p:cNvSpPr>
          <p:nvPr>
            <p:ph type="ctrTitle"/>
          </p:nvPr>
        </p:nvSpPr>
        <p:spPr>
          <a:xfrm>
            <a:off x="186468" y="653999"/>
            <a:ext cx="3563599" cy="3178689"/>
          </a:xfrm>
        </p:spPr>
        <p:txBody>
          <a:bodyPr vert="horz" lIns="91440" tIns="45720" rIns="91440" bIns="45720" rtlCol="0">
            <a:normAutofit/>
          </a:bodyPr>
          <a:lstStyle/>
          <a:p>
            <a:pPr algn="l"/>
            <a:br>
              <a:rPr lang="en-US" sz="1900" dirty="0">
                <a:solidFill>
                  <a:srgbClr val="FFFFFF"/>
                </a:solidFill>
              </a:rPr>
            </a:br>
            <a:br>
              <a:rPr lang="en-US" sz="1900" dirty="0">
                <a:solidFill>
                  <a:srgbClr val="FFFFFF"/>
                </a:solidFill>
              </a:rPr>
            </a:br>
            <a:r>
              <a:rPr lang="en-US" sz="3200" b="1" dirty="0">
                <a:solidFill>
                  <a:srgbClr val="FFFFFF"/>
                </a:solidFill>
              </a:rPr>
              <a:t>Election Committee</a:t>
            </a:r>
            <a:br>
              <a:rPr lang="en-US" sz="1900" dirty="0">
                <a:solidFill>
                  <a:srgbClr val="FFFFFF"/>
                </a:solidFill>
              </a:rPr>
            </a:br>
            <a:br>
              <a:rPr lang="en-US" sz="1900" dirty="0">
                <a:solidFill>
                  <a:srgbClr val="FFFFFF"/>
                </a:solidFill>
              </a:rPr>
            </a:br>
            <a:r>
              <a:rPr lang="en-US" sz="1900" dirty="0">
                <a:solidFill>
                  <a:srgbClr val="FFFFFF"/>
                </a:solidFill>
              </a:rPr>
              <a:t>Logan Mayer (Chairperson)</a:t>
            </a:r>
            <a:br>
              <a:rPr lang="en-US" sz="1900" dirty="0">
                <a:solidFill>
                  <a:srgbClr val="FFFFFF"/>
                </a:solidFill>
              </a:rPr>
            </a:br>
            <a:r>
              <a:rPr lang="en-US" sz="1900" dirty="0">
                <a:solidFill>
                  <a:srgbClr val="FFFFFF"/>
                </a:solidFill>
              </a:rPr>
              <a:t>Nathan Simcox</a:t>
            </a:r>
            <a:br>
              <a:rPr lang="en-US" sz="1900" dirty="0">
                <a:solidFill>
                  <a:srgbClr val="FFFFFF"/>
                </a:solidFill>
              </a:rPr>
            </a:br>
            <a:r>
              <a:rPr lang="en-US" sz="1900" dirty="0">
                <a:solidFill>
                  <a:srgbClr val="FFFFFF"/>
                </a:solidFill>
              </a:rPr>
              <a:t>Angela Johnson</a:t>
            </a:r>
            <a:br>
              <a:rPr lang="en-US" sz="1900" dirty="0">
                <a:solidFill>
                  <a:srgbClr val="FFFFFF"/>
                </a:solidFill>
              </a:rPr>
            </a:br>
            <a:r>
              <a:rPr lang="en-US" sz="1900" dirty="0">
                <a:solidFill>
                  <a:srgbClr val="FFFFFF"/>
                </a:solidFill>
              </a:rPr>
              <a:t>Greg Lynch</a:t>
            </a:r>
            <a:br>
              <a:rPr lang="en-US" sz="1900" dirty="0">
                <a:solidFill>
                  <a:srgbClr val="FFFFFF"/>
                </a:solidFill>
              </a:rPr>
            </a:br>
            <a:r>
              <a:rPr lang="en-US" sz="1900" dirty="0">
                <a:solidFill>
                  <a:srgbClr val="FFFFFF"/>
                </a:solidFill>
              </a:rPr>
              <a:t>Jana Kelly</a:t>
            </a:r>
            <a:br>
              <a:rPr lang="en-US" sz="1900" dirty="0">
                <a:solidFill>
                  <a:srgbClr val="FFFFFF"/>
                </a:solidFill>
              </a:rPr>
            </a:br>
            <a:br>
              <a:rPr lang="en-US" sz="1900" dirty="0">
                <a:solidFill>
                  <a:srgbClr val="FFFFFF"/>
                </a:solidFill>
              </a:rPr>
            </a:br>
            <a:endParaRPr lang="en-US" sz="1900" dirty="0">
              <a:solidFill>
                <a:srgbClr val="FFFFFF"/>
              </a:solidFill>
            </a:endParaRP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3306794-4F63-4987-B0F1-1391EC962478}"/>
              </a:ext>
            </a:extLst>
          </p:cNvPr>
          <p:cNvSpPr>
            <a:spLocks noGrp="1"/>
          </p:cNvSpPr>
          <p:nvPr>
            <p:ph type="subTitle" idx="1"/>
          </p:nvPr>
        </p:nvSpPr>
        <p:spPr>
          <a:xfrm>
            <a:off x="3936535" y="982031"/>
            <a:ext cx="7055893" cy="4411902"/>
          </a:xfrm>
        </p:spPr>
        <p:txBody>
          <a:bodyPr vert="horz" lIns="91440" tIns="45720" rIns="91440" bIns="45720" rtlCol="0">
            <a:noAutofit/>
          </a:bodyPr>
          <a:lstStyle/>
          <a:p>
            <a:r>
              <a:rPr lang="en-US" b="1" dirty="0">
                <a:solidFill>
                  <a:srgbClr val="FFFFFF"/>
                </a:solidFill>
              </a:rPr>
              <a:t>The OCU Bylaws proclaim in Article IV  Section 7</a:t>
            </a:r>
            <a:r>
              <a:rPr lang="en-US" sz="1800" b="1" dirty="0">
                <a:solidFill>
                  <a:srgbClr val="FFFFFF"/>
                </a:solidFill>
              </a:rPr>
              <a:t> </a:t>
            </a:r>
          </a:p>
          <a:p>
            <a:pPr indent="-228600" algn="l">
              <a:buFont typeface="Arial" panose="020B0604020202020204" pitchFamily="34" charset="0"/>
              <a:buChar char="•"/>
            </a:pPr>
            <a:r>
              <a:rPr lang="en-US" sz="1800" dirty="0">
                <a:solidFill>
                  <a:srgbClr val="FFFFFF"/>
                </a:solidFill>
              </a:rPr>
              <a:t>The Election Committee shall consist of at least four (4) members of the Union.  They cannot be candidates for any office being elected, but they must be members in good standing.  The President shall nominate a slate of six (6) members with the approval of the Executive Board.  The President shall notify the Area Representatives of the slated nominees.  Three (3) working days after the notification, the Area Representatives shall select, by secret ballot, the members of the Election Committee.  The four (4) nominees receiving the highest number of votes cast shall become the Election Committee, with the two (2) remaining nominees being chosen as Alternates.  In the event an Election Committee member is unable to fulfill the duties required, the President shall appoint the Alternate with the highest number of votes cast as the first replacement, and the remaining Alternate as a second replacement.</a:t>
            </a:r>
          </a:p>
        </p:txBody>
      </p:sp>
    </p:spTree>
    <p:extLst>
      <p:ext uri="{BB962C8B-B14F-4D97-AF65-F5344CB8AC3E}">
        <p14:creationId xmlns:p14="http://schemas.microsoft.com/office/powerpoint/2010/main" val="1877813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FB5DCB-24BF-4876-BE45-F3F4B3412A22}"/>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Why voting matters…..</a:t>
            </a:r>
          </a:p>
        </p:txBody>
      </p:sp>
      <p:sp>
        <p:nvSpPr>
          <p:cNvPr id="3" name="Content Placeholder 2">
            <a:extLst>
              <a:ext uri="{FF2B5EF4-FFF2-40B4-BE49-F238E27FC236}">
                <a16:creationId xmlns:a16="http://schemas.microsoft.com/office/drawing/2014/main" id="{84FB9F1E-9015-4A8A-9DC4-E49D4220EE33}"/>
              </a:ext>
            </a:extLst>
          </p:cNvPr>
          <p:cNvSpPr>
            <a:spLocks noGrp="1"/>
          </p:cNvSpPr>
          <p:nvPr>
            <p:ph idx="1"/>
          </p:nvPr>
        </p:nvSpPr>
        <p:spPr>
          <a:xfrm>
            <a:off x="4810259" y="649480"/>
            <a:ext cx="6555347" cy="5546047"/>
          </a:xfrm>
        </p:spPr>
        <p:txBody>
          <a:bodyPr anchor="ctr">
            <a:normAutofit/>
          </a:bodyPr>
          <a:lstStyle/>
          <a:p>
            <a:r>
              <a:rPr lang="en-US" sz="2000" dirty="0"/>
              <a:t>The E Board consists of the President, Vice President, Communications Officer, Chief Area Rep, and Secretary/Treasurer. </a:t>
            </a:r>
          </a:p>
          <a:p>
            <a:r>
              <a:rPr lang="en-US" sz="2000" dirty="0"/>
              <a:t>They have a wide range of duties.  At a high level they negotiate our contracts, assist with benefit problems, are our face to the company, provide us with guidance in work rules, and handle the grievance process.  (Duties and responsibilities of each can be found in Article VII sections 1 and 2 of the OCU bylaws.)</a:t>
            </a:r>
          </a:p>
          <a:p>
            <a:r>
              <a:rPr lang="en-US" sz="2000" dirty="0"/>
              <a:t>Offices up for election this year include: (3-year terms)</a:t>
            </a:r>
          </a:p>
          <a:p>
            <a:pPr lvl="1"/>
            <a:r>
              <a:rPr lang="en-US" sz="2000" dirty="0"/>
              <a:t>President</a:t>
            </a:r>
          </a:p>
          <a:p>
            <a:pPr lvl="1"/>
            <a:r>
              <a:rPr lang="en-US" sz="2000" dirty="0"/>
              <a:t>Secretary/Treasurer</a:t>
            </a:r>
          </a:p>
          <a:p>
            <a:pPr lvl="1"/>
            <a:r>
              <a:rPr lang="en-US" sz="2000" dirty="0"/>
              <a:t>Two (2) Trustees</a:t>
            </a:r>
          </a:p>
          <a:p>
            <a:pPr lvl="1"/>
            <a:endParaRPr lang="en-US" sz="2000" dirty="0"/>
          </a:p>
        </p:txBody>
      </p:sp>
    </p:spTree>
    <p:extLst>
      <p:ext uri="{BB962C8B-B14F-4D97-AF65-F5344CB8AC3E}">
        <p14:creationId xmlns:p14="http://schemas.microsoft.com/office/powerpoint/2010/main" val="3246948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4460092-79B3-46AF-BA2C-3BFDDC57F670}"/>
              </a:ext>
            </a:extLst>
          </p:cNvPr>
          <p:cNvSpPr>
            <a:spLocks noGrp="1"/>
          </p:cNvSpPr>
          <p:nvPr>
            <p:ph type="ctrTitle"/>
          </p:nvPr>
        </p:nvSpPr>
        <p:spPr>
          <a:xfrm>
            <a:off x="1371597" y="348865"/>
            <a:ext cx="10044023" cy="877729"/>
          </a:xfrm>
        </p:spPr>
        <p:txBody>
          <a:bodyPr vert="horz" lIns="91440" tIns="45720" rIns="91440" bIns="45720" rtlCol="0" anchor="ctr">
            <a:normAutofit/>
          </a:bodyPr>
          <a:lstStyle/>
          <a:p>
            <a:pPr algn="l"/>
            <a:r>
              <a:rPr lang="en-US" sz="4000" kern="1200">
                <a:solidFill>
                  <a:srgbClr val="FFFFFF"/>
                </a:solidFill>
                <a:latin typeface="+mj-lt"/>
                <a:ea typeface="+mj-ea"/>
                <a:cs typeface="+mj-cs"/>
              </a:rPr>
              <a:t>How the voting process works…</a:t>
            </a:r>
          </a:p>
        </p:txBody>
      </p:sp>
      <p:sp>
        <p:nvSpPr>
          <p:cNvPr id="3" name="Subtitle 2">
            <a:extLst>
              <a:ext uri="{FF2B5EF4-FFF2-40B4-BE49-F238E27FC236}">
                <a16:creationId xmlns:a16="http://schemas.microsoft.com/office/drawing/2014/main" id="{60C2AF3A-A068-4CBC-8B94-C788BB2B507D}"/>
              </a:ext>
            </a:extLst>
          </p:cNvPr>
          <p:cNvSpPr>
            <a:spLocks noGrp="1"/>
          </p:cNvSpPr>
          <p:nvPr>
            <p:ph type="subTitle" idx="1"/>
          </p:nvPr>
        </p:nvSpPr>
        <p:spPr>
          <a:xfrm>
            <a:off x="1714620" y="1787086"/>
            <a:ext cx="8762760" cy="469848"/>
          </a:xfrm>
        </p:spPr>
        <p:txBody>
          <a:bodyPr>
            <a:noAutofit/>
          </a:bodyPr>
          <a:lstStyle/>
          <a:p>
            <a:pPr algn="l" defTabSz="694944">
              <a:spcBef>
                <a:spcPts val="760"/>
              </a:spcBef>
            </a:pPr>
            <a:r>
              <a:rPr lang="en-US" sz="2000" b="1" kern="1200" dirty="0">
                <a:solidFill>
                  <a:schemeClr val="tx1"/>
                </a:solidFill>
                <a:latin typeface="+mn-lt"/>
                <a:ea typeface="+mn-ea"/>
                <a:cs typeface="+mn-cs"/>
              </a:rPr>
              <a:t>The election committee conducts the election.</a:t>
            </a:r>
          </a:p>
          <a:p>
            <a:pPr marL="347472" lvl="1" algn="l" defTabSz="694944">
              <a:spcBef>
                <a:spcPts val="380"/>
              </a:spcBef>
            </a:pPr>
            <a:endParaRPr lang="en-US" sz="1800" b="1" kern="1200" dirty="0">
              <a:solidFill>
                <a:schemeClr val="tx1"/>
              </a:solidFill>
              <a:latin typeface="+mn-lt"/>
              <a:ea typeface="+mn-ea"/>
              <a:cs typeface="+mn-cs"/>
            </a:endParaRPr>
          </a:p>
          <a:p>
            <a:pPr marL="608076" lvl="1" indent="-260604" algn="l" defTabSz="694944">
              <a:spcBef>
                <a:spcPts val="380"/>
              </a:spcBef>
              <a:buFont typeface="Arial" panose="020B0604020202020204" pitchFamily="34" charset="0"/>
              <a:buChar char="•"/>
            </a:pPr>
            <a:endParaRPr lang="en-US" sz="1800" kern="1200" dirty="0">
              <a:solidFill>
                <a:schemeClr val="tx1"/>
              </a:solidFill>
              <a:latin typeface="+mn-lt"/>
              <a:ea typeface="+mn-ea"/>
              <a:cs typeface="+mn-cs"/>
            </a:endParaRPr>
          </a:p>
          <a:p>
            <a:pPr algn="l" defTabSz="694944">
              <a:spcBef>
                <a:spcPts val="760"/>
              </a:spcBef>
            </a:pPr>
            <a:r>
              <a:rPr lang="en-US" sz="2000" kern="1200" dirty="0">
                <a:solidFill>
                  <a:schemeClr val="tx1"/>
                </a:solidFill>
                <a:latin typeface="+mn-lt"/>
                <a:ea typeface="+mn-ea"/>
                <a:cs typeface="+mn-cs"/>
              </a:rPr>
              <a:t>  </a:t>
            </a:r>
            <a:endParaRPr lang="en-US" dirty="0"/>
          </a:p>
        </p:txBody>
      </p:sp>
      <p:graphicFrame>
        <p:nvGraphicFramePr>
          <p:cNvPr id="5" name="Diagram 4">
            <a:extLst>
              <a:ext uri="{FF2B5EF4-FFF2-40B4-BE49-F238E27FC236}">
                <a16:creationId xmlns:a16="http://schemas.microsoft.com/office/drawing/2014/main" id="{4DDE9B52-6412-4CB1-B106-8974EAE1E4F0}"/>
              </a:ext>
            </a:extLst>
          </p:cNvPr>
          <p:cNvGraphicFramePr/>
          <p:nvPr>
            <p:extLst>
              <p:ext uri="{D42A27DB-BD31-4B8C-83A1-F6EECF244321}">
                <p14:modId xmlns:p14="http://schemas.microsoft.com/office/powerpoint/2010/main" val="1175342231"/>
              </p:ext>
            </p:extLst>
          </p:nvPr>
        </p:nvGraphicFramePr>
        <p:xfrm>
          <a:off x="1371596" y="2257425"/>
          <a:ext cx="9848853" cy="43614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DAA1E599-6268-4C6A-9BAF-1963EA6749DD}"/>
              </a:ext>
            </a:extLst>
          </p:cNvPr>
          <p:cNvSpPr txBox="1"/>
          <p:nvPr/>
        </p:nvSpPr>
        <p:spPr>
          <a:xfrm>
            <a:off x="3010329" y="6140593"/>
            <a:ext cx="8210120" cy="553998"/>
          </a:xfrm>
          <a:prstGeom prst="rect">
            <a:avLst/>
          </a:prstGeom>
          <a:noFill/>
        </p:spPr>
        <p:txBody>
          <a:bodyPr wrap="square" rtlCol="0">
            <a:spAutoFit/>
          </a:bodyPr>
          <a:lstStyle/>
          <a:p>
            <a:pPr defTabSz="694944">
              <a:spcAft>
                <a:spcPts val="600"/>
              </a:spcAft>
            </a:pPr>
            <a:r>
              <a:rPr lang="en-US" sz="1600" b="1" kern="1200" dirty="0">
                <a:solidFill>
                  <a:srgbClr val="800000"/>
                </a:solidFill>
                <a:latin typeface="+mn-lt"/>
                <a:ea typeface="+mn-ea"/>
                <a:cs typeface="+mn-cs"/>
              </a:rPr>
              <a:t>*</a:t>
            </a:r>
            <a:r>
              <a:rPr lang="en-US" sz="1400" b="1" kern="1200" dirty="0">
                <a:solidFill>
                  <a:srgbClr val="800000"/>
                </a:solidFill>
                <a:latin typeface="+mn-lt"/>
                <a:ea typeface="+mn-ea"/>
                <a:cs typeface="+mn-cs"/>
              </a:rPr>
              <a:t>A member of the Office Committee Union is any bargaining unit employee working a Southern Indiana OCU position that pays dues of $4.00 per week to the Office Committee Union to be a member in good standing.</a:t>
            </a:r>
            <a:endParaRPr lang="en-US" b="1" dirty="0">
              <a:solidFill>
                <a:srgbClr val="800000"/>
              </a:solidFill>
            </a:endParaRPr>
          </a:p>
        </p:txBody>
      </p:sp>
    </p:spTree>
    <p:extLst>
      <p:ext uri="{BB962C8B-B14F-4D97-AF65-F5344CB8AC3E}">
        <p14:creationId xmlns:p14="http://schemas.microsoft.com/office/powerpoint/2010/main" val="2246267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A29CB3-6E55-44BE-AB14-0A8403585A57}"/>
              </a:ext>
            </a:extLst>
          </p:cNvPr>
          <p:cNvSpPr>
            <a:spLocks noGrp="1"/>
          </p:cNvSpPr>
          <p:nvPr>
            <p:ph type="title"/>
          </p:nvPr>
        </p:nvSpPr>
        <p:spPr>
          <a:xfrm>
            <a:off x="1277353" y="171700"/>
            <a:ext cx="10176151" cy="1097519"/>
          </a:xfrm>
        </p:spPr>
        <p:txBody>
          <a:bodyPr vert="horz" lIns="91440" tIns="45720" rIns="91440" bIns="45720" rtlCol="0" anchor="ctr">
            <a:normAutofit/>
          </a:bodyPr>
          <a:lstStyle/>
          <a:p>
            <a:r>
              <a:rPr lang="en-US" sz="4000" kern="1200" dirty="0">
                <a:solidFill>
                  <a:schemeClr val="tx1"/>
                </a:solidFill>
                <a:latin typeface="+mj-lt"/>
                <a:ea typeface="+mj-ea"/>
                <a:cs typeface="+mj-cs"/>
              </a:rPr>
              <a:t>Ballot Assembly and Mailings</a:t>
            </a:r>
          </a:p>
        </p:txBody>
      </p:sp>
      <p:sp>
        <p:nvSpPr>
          <p:cNvPr id="21" name="Rectangle 2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7BE789E-88FC-4346-B033-C6BBB1484E1D}"/>
              </a:ext>
            </a:extLst>
          </p:cNvPr>
          <p:cNvSpPr txBox="1"/>
          <p:nvPr/>
        </p:nvSpPr>
        <p:spPr>
          <a:xfrm>
            <a:off x="1277353" y="1468145"/>
            <a:ext cx="9851993" cy="1277273"/>
          </a:xfrm>
          <a:prstGeom prst="rect">
            <a:avLst/>
          </a:prstGeom>
          <a:noFill/>
        </p:spPr>
        <p:txBody>
          <a:bodyPr wrap="square" rtlCol="0">
            <a:spAutoFit/>
          </a:bodyPr>
          <a:lstStyle/>
          <a:p>
            <a:pPr defTabSz="777240">
              <a:spcAft>
                <a:spcPts val="600"/>
              </a:spcAft>
            </a:pPr>
            <a:r>
              <a:rPr lang="en-US" kern="1200" dirty="0">
                <a:solidFill>
                  <a:schemeClr val="tx1"/>
                </a:solidFill>
                <a:latin typeface="+mn-lt"/>
                <a:ea typeface="+mn-ea"/>
                <a:cs typeface="+mn-cs"/>
              </a:rPr>
              <a:t>The Communications Officer, or designated E Board support person, prints a list of all dues paying members in good standing as of the July Membership Meeting date and two (2) sets of mailing labels.</a:t>
            </a:r>
          </a:p>
          <a:p>
            <a:pPr defTabSz="777240">
              <a:spcAft>
                <a:spcPts val="600"/>
              </a:spcAft>
            </a:pPr>
            <a:r>
              <a:rPr lang="en-US" kern="1200" dirty="0">
                <a:solidFill>
                  <a:schemeClr val="tx1"/>
                </a:solidFill>
                <a:latin typeface="+mn-lt"/>
                <a:ea typeface="+mn-ea"/>
                <a:cs typeface="+mn-cs"/>
              </a:rPr>
              <a:t>The assembly of ballot packets are comprised of ballots, ballot envelope, return envelope, and instruction sheet.  They are assembled as described below:</a:t>
            </a:r>
            <a:endParaRPr lang="en-US" sz="2400" dirty="0"/>
          </a:p>
        </p:txBody>
      </p:sp>
      <p:sp>
        <p:nvSpPr>
          <p:cNvPr id="4" name="Rectangle 3">
            <a:extLst>
              <a:ext uri="{FF2B5EF4-FFF2-40B4-BE49-F238E27FC236}">
                <a16:creationId xmlns:a16="http://schemas.microsoft.com/office/drawing/2014/main" id="{3D982A7D-B5A2-40BE-8211-66ED107A677B}"/>
              </a:ext>
            </a:extLst>
          </p:cNvPr>
          <p:cNvSpPr/>
          <p:nvPr/>
        </p:nvSpPr>
        <p:spPr>
          <a:xfrm>
            <a:off x="6476783" y="4619753"/>
            <a:ext cx="3993626" cy="140359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77240">
              <a:spcAft>
                <a:spcPts val="600"/>
              </a:spcAft>
            </a:pPr>
            <a:r>
              <a:rPr lang="en-US" sz="1530" b="1" kern="1200">
                <a:solidFill>
                  <a:schemeClr val="tx1"/>
                </a:solidFill>
                <a:latin typeface="+mn-lt"/>
                <a:ea typeface="+mn-ea"/>
                <a:cs typeface="+mn-cs"/>
              </a:rPr>
              <a:t>Envelope mailed to you</a:t>
            </a:r>
            <a:br>
              <a:rPr lang="en-US" sz="1530" b="1" kern="1200">
                <a:solidFill>
                  <a:schemeClr val="tx1"/>
                </a:solidFill>
                <a:latin typeface="+mn-lt"/>
                <a:ea typeface="+mn-ea"/>
                <a:cs typeface="+mn-cs"/>
              </a:rPr>
            </a:br>
            <a:r>
              <a:rPr lang="en-US" sz="1360" kern="1200">
                <a:solidFill>
                  <a:schemeClr val="tx1"/>
                </a:solidFill>
                <a:latin typeface="+mn-lt"/>
                <a:ea typeface="+mn-ea"/>
                <a:cs typeface="+mn-cs"/>
              </a:rPr>
              <a:t>This is the envelope that you will receive with the instruction sheet, ballots, ballot envelope, and return envelope.</a:t>
            </a:r>
            <a:endParaRPr lang="en-US" b="1">
              <a:solidFill>
                <a:schemeClr val="tx1"/>
              </a:solidFill>
            </a:endParaRPr>
          </a:p>
        </p:txBody>
      </p:sp>
      <p:sp>
        <p:nvSpPr>
          <p:cNvPr id="5" name="Rectangle 4">
            <a:extLst>
              <a:ext uri="{FF2B5EF4-FFF2-40B4-BE49-F238E27FC236}">
                <a16:creationId xmlns:a16="http://schemas.microsoft.com/office/drawing/2014/main" id="{AACE6073-DA76-407A-B40F-42C0DB2E757B}"/>
              </a:ext>
            </a:extLst>
          </p:cNvPr>
          <p:cNvSpPr/>
          <p:nvPr/>
        </p:nvSpPr>
        <p:spPr>
          <a:xfrm>
            <a:off x="2067842" y="4619754"/>
            <a:ext cx="3993626" cy="140359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77240">
              <a:spcAft>
                <a:spcPts val="600"/>
              </a:spcAft>
            </a:pPr>
            <a:r>
              <a:rPr lang="en-US" sz="1530" b="1" kern="1200">
                <a:solidFill>
                  <a:schemeClr val="tx1"/>
                </a:solidFill>
                <a:latin typeface="+mn-lt"/>
                <a:ea typeface="+mn-ea"/>
                <a:cs typeface="+mn-cs"/>
              </a:rPr>
              <a:t>Return Envelope</a:t>
            </a:r>
            <a:br>
              <a:rPr lang="en-US" sz="1530" b="1" kern="1200">
                <a:solidFill>
                  <a:schemeClr val="tx1"/>
                </a:solidFill>
                <a:latin typeface="+mn-lt"/>
                <a:ea typeface="+mn-ea"/>
                <a:cs typeface="+mn-cs"/>
              </a:rPr>
            </a:br>
            <a:r>
              <a:rPr lang="en-US" sz="1360" kern="1200">
                <a:solidFill>
                  <a:schemeClr val="tx1"/>
                </a:solidFill>
                <a:latin typeface="+mn-lt"/>
                <a:ea typeface="+mn-ea"/>
                <a:cs typeface="+mn-cs"/>
              </a:rPr>
              <a:t>Place Ballot Envelope inside this envelope and mail to place your vote!</a:t>
            </a:r>
            <a:endParaRPr lang="en-US" b="1">
              <a:solidFill>
                <a:schemeClr val="tx1"/>
              </a:solidFill>
            </a:endParaRPr>
          </a:p>
        </p:txBody>
      </p:sp>
      <p:sp>
        <p:nvSpPr>
          <p:cNvPr id="6" name="Rectangle 5">
            <a:extLst>
              <a:ext uri="{FF2B5EF4-FFF2-40B4-BE49-F238E27FC236}">
                <a16:creationId xmlns:a16="http://schemas.microsoft.com/office/drawing/2014/main" id="{91198089-0B58-468B-B2B5-D11C4349833C}"/>
              </a:ext>
            </a:extLst>
          </p:cNvPr>
          <p:cNvSpPr/>
          <p:nvPr/>
        </p:nvSpPr>
        <p:spPr>
          <a:xfrm>
            <a:off x="1449580" y="3353891"/>
            <a:ext cx="1236523" cy="816240"/>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BAFDCEFA-9850-4B96-A325-23B1066E836D}"/>
              </a:ext>
            </a:extLst>
          </p:cNvPr>
          <p:cNvSpPr txBox="1"/>
          <p:nvPr/>
        </p:nvSpPr>
        <p:spPr>
          <a:xfrm>
            <a:off x="1644763" y="3556273"/>
            <a:ext cx="880441" cy="327782"/>
          </a:xfrm>
          <a:prstGeom prst="rect">
            <a:avLst/>
          </a:prstGeom>
          <a:noFill/>
        </p:spPr>
        <p:txBody>
          <a:bodyPr wrap="square" rtlCol="0">
            <a:spAutoFit/>
          </a:bodyPr>
          <a:lstStyle/>
          <a:p>
            <a:pPr algn="ctr" defTabSz="777240">
              <a:spcAft>
                <a:spcPts val="600"/>
              </a:spcAft>
            </a:pPr>
            <a:r>
              <a:rPr lang="en-US" sz="1530" b="1" kern="1200">
                <a:solidFill>
                  <a:schemeClr val="tx1"/>
                </a:solidFill>
                <a:latin typeface="+mn-lt"/>
                <a:ea typeface="+mn-ea"/>
                <a:cs typeface="+mn-cs"/>
              </a:rPr>
              <a:t>Ballot 1</a:t>
            </a:r>
            <a:endParaRPr lang="en-US" b="1"/>
          </a:p>
        </p:txBody>
      </p:sp>
      <p:sp>
        <p:nvSpPr>
          <p:cNvPr id="8" name="Rectangle 7">
            <a:extLst>
              <a:ext uri="{FF2B5EF4-FFF2-40B4-BE49-F238E27FC236}">
                <a16:creationId xmlns:a16="http://schemas.microsoft.com/office/drawing/2014/main" id="{97C03CA0-1BA9-4208-ACA7-952EFD541CDF}"/>
              </a:ext>
            </a:extLst>
          </p:cNvPr>
          <p:cNvSpPr/>
          <p:nvPr/>
        </p:nvSpPr>
        <p:spPr>
          <a:xfrm>
            <a:off x="2757117" y="3353891"/>
            <a:ext cx="1236523" cy="81624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3D39116-0DDE-4729-9716-53B7A0268701}"/>
              </a:ext>
            </a:extLst>
          </p:cNvPr>
          <p:cNvSpPr/>
          <p:nvPr/>
        </p:nvSpPr>
        <p:spPr>
          <a:xfrm>
            <a:off x="4064654" y="3353891"/>
            <a:ext cx="1236523" cy="816240"/>
          </a:xfrm>
          <a:prstGeom prst="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377CED9E-2BA1-4C24-AC03-47C7CFB0F145}"/>
              </a:ext>
            </a:extLst>
          </p:cNvPr>
          <p:cNvSpPr txBox="1"/>
          <p:nvPr/>
        </p:nvSpPr>
        <p:spPr>
          <a:xfrm>
            <a:off x="2957684" y="3556273"/>
            <a:ext cx="880441" cy="327782"/>
          </a:xfrm>
          <a:prstGeom prst="rect">
            <a:avLst/>
          </a:prstGeom>
          <a:noFill/>
        </p:spPr>
        <p:txBody>
          <a:bodyPr wrap="square" rtlCol="0">
            <a:spAutoFit/>
          </a:bodyPr>
          <a:lstStyle/>
          <a:p>
            <a:pPr algn="r" defTabSz="777240">
              <a:spcAft>
                <a:spcPts val="600"/>
              </a:spcAft>
            </a:pPr>
            <a:r>
              <a:rPr lang="en-US" sz="1530" b="1" kern="1200">
                <a:solidFill>
                  <a:schemeClr val="tx1"/>
                </a:solidFill>
                <a:latin typeface="+mn-lt"/>
                <a:ea typeface="+mn-ea"/>
                <a:cs typeface="+mn-cs"/>
              </a:rPr>
              <a:t>Ballot 2</a:t>
            </a:r>
            <a:endParaRPr lang="en-US" b="1"/>
          </a:p>
        </p:txBody>
      </p:sp>
      <p:sp>
        <p:nvSpPr>
          <p:cNvPr id="11" name="TextBox 10">
            <a:extLst>
              <a:ext uri="{FF2B5EF4-FFF2-40B4-BE49-F238E27FC236}">
                <a16:creationId xmlns:a16="http://schemas.microsoft.com/office/drawing/2014/main" id="{966AAC85-51B0-4507-8127-E4D17F893AB1}"/>
              </a:ext>
            </a:extLst>
          </p:cNvPr>
          <p:cNvSpPr txBox="1"/>
          <p:nvPr/>
        </p:nvSpPr>
        <p:spPr>
          <a:xfrm>
            <a:off x="4242695" y="3556273"/>
            <a:ext cx="880441" cy="327782"/>
          </a:xfrm>
          <a:prstGeom prst="rect">
            <a:avLst/>
          </a:prstGeom>
          <a:noFill/>
        </p:spPr>
        <p:txBody>
          <a:bodyPr wrap="square" rtlCol="0">
            <a:spAutoFit/>
          </a:bodyPr>
          <a:lstStyle/>
          <a:p>
            <a:pPr algn="ctr" defTabSz="777240">
              <a:spcAft>
                <a:spcPts val="600"/>
              </a:spcAft>
            </a:pPr>
            <a:r>
              <a:rPr lang="en-US" sz="1530" b="1" kern="1200" dirty="0">
                <a:solidFill>
                  <a:schemeClr val="tx1"/>
                </a:solidFill>
                <a:latin typeface="+mn-lt"/>
                <a:ea typeface="+mn-ea"/>
                <a:cs typeface="+mn-cs"/>
              </a:rPr>
              <a:t>Ballot 3</a:t>
            </a:r>
            <a:endParaRPr lang="en-US" b="1" dirty="0"/>
          </a:p>
        </p:txBody>
      </p:sp>
      <p:sp>
        <p:nvSpPr>
          <p:cNvPr id="12" name="Rectangle 11">
            <a:extLst>
              <a:ext uri="{FF2B5EF4-FFF2-40B4-BE49-F238E27FC236}">
                <a16:creationId xmlns:a16="http://schemas.microsoft.com/office/drawing/2014/main" id="{F0DF5FE0-3106-479F-A638-6DFADBD7ED75}"/>
              </a:ext>
            </a:extLst>
          </p:cNvPr>
          <p:cNvSpPr/>
          <p:nvPr/>
        </p:nvSpPr>
        <p:spPr>
          <a:xfrm>
            <a:off x="9040938" y="2883711"/>
            <a:ext cx="787890" cy="15403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77240">
              <a:spcAft>
                <a:spcPts val="600"/>
              </a:spcAft>
            </a:pPr>
            <a:r>
              <a:rPr lang="en-US" sz="1020" b="1" kern="1200" dirty="0">
                <a:solidFill>
                  <a:schemeClr val="tx1"/>
                </a:solidFill>
                <a:latin typeface="+mn-lt"/>
                <a:ea typeface="+mn-ea"/>
                <a:cs typeface="+mn-cs"/>
              </a:rPr>
              <a:t>Instruction Sheet</a:t>
            </a:r>
            <a:endParaRPr lang="en-US" sz="1200" b="1" dirty="0">
              <a:solidFill>
                <a:schemeClr val="tx1"/>
              </a:solidFill>
            </a:endParaRPr>
          </a:p>
        </p:txBody>
      </p:sp>
      <p:sp>
        <p:nvSpPr>
          <p:cNvPr id="13" name="Rectangle 12">
            <a:extLst>
              <a:ext uri="{FF2B5EF4-FFF2-40B4-BE49-F238E27FC236}">
                <a16:creationId xmlns:a16="http://schemas.microsoft.com/office/drawing/2014/main" id="{E326B0C2-3203-4E9E-885C-97D313D60BB0}"/>
              </a:ext>
            </a:extLst>
          </p:cNvPr>
          <p:cNvSpPr/>
          <p:nvPr/>
        </p:nvSpPr>
        <p:spPr>
          <a:xfrm>
            <a:off x="7002232" y="3257209"/>
            <a:ext cx="1661940" cy="8553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77240">
              <a:spcAft>
                <a:spcPts val="600"/>
              </a:spcAft>
            </a:pPr>
            <a:r>
              <a:rPr lang="en-US" sz="1530" b="1" kern="1200">
                <a:solidFill>
                  <a:schemeClr val="tx1"/>
                </a:solidFill>
                <a:latin typeface="+mn-lt"/>
                <a:ea typeface="+mn-ea"/>
                <a:cs typeface="+mn-cs"/>
              </a:rPr>
              <a:t>Ballot Envelope</a:t>
            </a:r>
            <a:br>
              <a:rPr lang="en-US" sz="1530" kern="1200">
                <a:solidFill>
                  <a:schemeClr val="tx1"/>
                </a:solidFill>
                <a:latin typeface="+mn-lt"/>
                <a:ea typeface="+mn-ea"/>
                <a:cs typeface="+mn-cs"/>
              </a:rPr>
            </a:br>
            <a:r>
              <a:rPr lang="en-US" sz="1190" kern="1200">
                <a:solidFill>
                  <a:schemeClr val="tx1"/>
                </a:solidFill>
                <a:latin typeface="+mn-lt"/>
                <a:ea typeface="+mn-ea"/>
                <a:cs typeface="+mn-cs"/>
              </a:rPr>
              <a:t>Place completed ballots in this envelope and seal closed</a:t>
            </a:r>
            <a:endParaRPr lang="en-US">
              <a:solidFill>
                <a:schemeClr val="tx1"/>
              </a:solidFill>
            </a:endParaRPr>
          </a:p>
        </p:txBody>
      </p:sp>
      <p:sp>
        <p:nvSpPr>
          <p:cNvPr id="14" name="Rectangle 13">
            <a:extLst>
              <a:ext uri="{FF2B5EF4-FFF2-40B4-BE49-F238E27FC236}">
                <a16:creationId xmlns:a16="http://schemas.microsoft.com/office/drawing/2014/main" id="{D4C5125F-44A0-0285-E39A-D4CC5A3601A3}"/>
              </a:ext>
            </a:extLst>
          </p:cNvPr>
          <p:cNvSpPr/>
          <p:nvPr/>
        </p:nvSpPr>
        <p:spPr>
          <a:xfrm>
            <a:off x="5388944" y="3353891"/>
            <a:ext cx="1236523" cy="816240"/>
          </a:xfrm>
          <a:prstGeom prst="rect">
            <a:avLst/>
          </a:prstGeom>
          <a:solidFill>
            <a:srgbClr val="DDAB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F0B6C5F4-3DF0-0737-2E83-43C53FB1154E}"/>
              </a:ext>
            </a:extLst>
          </p:cNvPr>
          <p:cNvSpPr txBox="1"/>
          <p:nvPr/>
        </p:nvSpPr>
        <p:spPr>
          <a:xfrm>
            <a:off x="5621247" y="3556273"/>
            <a:ext cx="880441" cy="327782"/>
          </a:xfrm>
          <a:prstGeom prst="rect">
            <a:avLst/>
          </a:prstGeom>
          <a:noFill/>
        </p:spPr>
        <p:txBody>
          <a:bodyPr wrap="square" rtlCol="0">
            <a:spAutoFit/>
          </a:bodyPr>
          <a:lstStyle/>
          <a:p>
            <a:pPr algn="ctr" defTabSz="777240">
              <a:spcAft>
                <a:spcPts val="600"/>
              </a:spcAft>
            </a:pPr>
            <a:r>
              <a:rPr lang="en-US" sz="1530" b="1" kern="1200" dirty="0">
                <a:solidFill>
                  <a:schemeClr val="tx1"/>
                </a:solidFill>
                <a:latin typeface="+mn-lt"/>
                <a:ea typeface="+mn-ea"/>
                <a:cs typeface="+mn-cs"/>
              </a:rPr>
              <a:t>Ballot 4</a:t>
            </a:r>
            <a:endParaRPr lang="en-US" b="1" dirty="0"/>
          </a:p>
        </p:txBody>
      </p:sp>
    </p:spTree>
    <p:extLst>
      <p:ext uri="{BB962C8B-B14F-4D97-AF65-F5344CB8AC3E}">
        <p14:creationId xmlns:p14="http://schemas.microsoft.com/office/powerpoint/2010/main" val="9834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Freeform: Shape 21">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Rectangle 23">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24E6D8-EAEB-469C-BE5E-1F59AEB0B44E}"/>
              </a:ext>
            </a:extLst>
          </p:cNvPr>
          <p:cNvSpPr>
            <a:spLocks noGrp="1"/>
          </p:cNvSpPr>
          <p:nvPr>
            <p:ph type="title"/>
          </p:nvPr>
        </p:nvSpPr>
        <p:spPr>
          <a:xfrm>
            <a:off x="586478" y="1683756"/>
            <a:ext cx="3115265" cy="2396359"/>
          </a:xfrm>
        </p:spPr>
        <p:txBody>
          <a:bodyPr vert="horz" lIns="91440" tIns="45720" rIns="91440" bIns="45720" rtlCol="0" anchor="b">
            <a:normAutofit/>
          </a:bodyPr>
          <a:lstStyle/>
          <a:p>
            <a:pPr algn="r"/>
            <a:r>
              <a:rPr lang="en-US" sz="4000" kern="1200" dirty="0">
                <a:solidFill>
                  <a:srgbClr val="FFFFFF"/>
                </a:solidFill>
                <a:latin typeface="+mj-lt"/>
                <a:ea typeface="+mj-ea"/>
                <a:cs typeface="+mj-cs"/>
              </a:rPr>
              <a:t>Why is your name on your return envelope</a:t>
            </a:r>
          </a:p>
        </p:txBody>
      </p:sp>
      <p:sp>
        <p:nvSpPr>
          <p:cNvPr id="3" name="TextBox 2">
            <a:extLst>
              <a:ext uri="{FF2B5EF4-FFF2-40B4-BE49-F238E27FC236}">
                <a16:creationId xmlns:a16="http://schemas.microsoft.com/office/drawing/2014/main" id="{28357A6F-F01A-4CDF-AB05-92DDA026F373}"/>
              </a:ext>
            </a:extLst>
          </p:cNvPr>
          <p:cNvSpPr txBox="1"/>
          <p:nvPr/>
        </p:nvSpPr>
        <p:spPr>
          <a:xfrm>
            <a:off x="4789087" y="451610"/>
            <a:ext cx="6377937" cy="1708160"/>
          </a:xfrm>
          <a:prstGeom prst="rect">
            <a:avLst/>
          </a:prstGeom>
          <a:noFill/>
        </p:spPr>
        <p:txBody>
          <a:bodyPr wrap="square" rtlCol="0">
            <a:spAutoFit/>
          </a:bodyPr>
          <a:lstStyle/>
          <a:p>
            <a:pPr marL="165735" indent="-165735" defTabSz="530352">
              <a:spcAft>
                <a:spcPts val="600"/>
              </a:spcAft>
              <a:buFont typeface="Arial" panose="020B0604020202020204" pitchFamily="34" charset="0"/>
              <a:buChar char="•"/>
            </a:pPr>
            <a:r>
              <a:rPr lang="en-US" kern="1200" dirty="0">
                <a:solidFill>
                  <a:schemeClr val="tx1"/>
                </a:solidFill>
                <a:latin typeface="+mn-lt"/>
                <a:ea typeface="+mn-ea"/>
                <a:cs typeface="+mn-cs"/>
              </a:rPr>
              <a:t>When envelopes are returned…</a:t>
            </a:r>
          </a:p>
          <a:p>
            <a:pPr marL="430911" lvl="1" indent="-165735" defTabSz="530352">
              <a:spcAft>
                <a:spcPts val="600"/>
              </a:spcAft>
              <a:buFont typeface="Arial" panose="020B0604020202020204" pitchFamily="34" charset="0"/>
              <a:buChar char="•"/>
            </a:pPr>
            <a:r>
              <a:rPr lang="en-US" kern="1200" dirty="0">
                <a:solidFill>
                  <a:schemeClr val="tx1"/>
                </a:solidFill>
                <a:latin typeface="+mn-lt"/>
                <a:ea typeface="+mn-ea"/>
                <a:cs typeface="+mn-cs"/>
              </a:rPr>
              <a:t>Ballots should be inside the sealed ballot envelope</a:t>
            </a:r>
          </a:p>
          <a:p>
            <a:pPr marL="430911" lvl="1" indent="-165735" defTabSz="530352">
              <a:spcAft>
                <a:spcPts val="600"/>
              </a:spcAft>
              <a:buFont typeface="Arial" panose="020B0604020202020204" pitchFamily="34" charset="0"/>
              <a:buChar char="•"/>
            </a:pPr>
            <a:r>
              <a:rPr lang="en-US" kern="1200" dirty="0">
                <a:solidFill>
                  <a:schemeClr val="tx1"/>
                </a:solidFill>
                <a:latin typeface="+mn-lt"/>
                <a:ea typeface="+mn-ea"/>
                <a:cs typeface="+mn-cs"/>
              </a:rPr>
              <a:t>Ballot envelope should be inside the return envelope provided</a:t>
            </a:r>
          </a:p>
          <a:p>
            <a:pPr marL="430911" lvl="1" indent="-165735" defTabSz="530352">
              <a:spcAft>
                <a:spcPts val="600"/>
              </a:spcAft>
              <a:buFont typeface="Arial" panose="020B0604020202020204" pitchFamily="34" charset="0"/>
              <a:buChar char="•"/>
            </a:pPr>
            <a:r>
              <a:rPr lang="en-US" kern="1200" dirty="0">
                <a:solidFill>
                  <a:schemeClr val="tx1"/>
                </a:solidFill>
                <a:latin typeface="+mn-lt"/>
                <a:ea typeface="+mn-ea"/>
                <a:cs typeface="+mn-cs"/>
              </a:rPr>
              <a:t>The return envelope has:</a:t>
            </a:r>
            <a:endParaRPr lang="en-US" sz="4000" dirty="0"/>
          </a:p>
        </p:txBody>
      </p:sp>
      <p:sp>
        <p:nvSpPr>
          <p:cNvPr id="4" name="Rectangle 3">
            <a:extLst>
              <a:ext uri="{FF2B5EF4-FFF2-40B4-BE49-F238E27FC236}">
                <a16:creationId xmlns:a16="http://schemas.microsoft.com/office/drawing/2014/main" id="{A20B5DD2-9A83-4CC7-8953-8C2BE2E44FB4}"/>
              </a:ext>
            </a:extLst>
          </p:cNvPr>
          <p:cNvSpPr/>
          <p:nvPr/>
        </p:nvSpPr>
        <p:spPr>
          <a:xfrm>
            <a:off x="7131497" y="3454465"/>
            <a:ext cx="4370479" cy="1466704"/>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TextBox 4">
            <a:extLst>
              <a:ext uri="{FF2B5EF4-FFF2-40B4-BE49-F238E27FC236}">
                <a16:creationId xmlns:a16="http://schemas.microsoft.com/office/drawing/2014/main" id="{FD9E04B7-5356-4D8F-95C2-AF2D7A525199}"/>
              </a:ext>
            </a:extLst>
          </p:cNvPr>
          <p:cNvSpPr txBox="1"/>
          <p:nvPr/>
        </p:nvSpPr>
        <p:spPr>
          <a:xfrm>
            <a:off x="7131497" y="3454465"/>
            <a:ext cx="1622263" cy="461665"/>
          </a:xfrm>
          <a:prstGeom prst="rect">
            <a:avLst/>
          </a:prstGeom>
          <a:noFill/>
          <a:ln>
            <a:solidFill>
              <a:schemeClr val="tx1">
                <a:lumMod val="65000"/>
                <a:lumOff val="35000"/>
              </a:schemeClr>
            </a:solidFill>
          </a:ln>
        </p:spPr>
        <p:txBody>
          <a:bodyPr wrap="square" rtlCol="0">
            <a:spAutoFit/>
          </a:bodyPr>
          <a:lstStyle/>
          <a:p>
            <a:pPr defTabSz="530352">
              <a:spcAft>
                <a:spcPts val="600"/>
              </a:spcAft>
            </a:pPr>
            <a:r>
              <a:rPr lang="en-US" sz="1200" kern="1200" dirty="0">
                <a:solidFill>
                  <a:schemeClr val="tx1"/>
                </a:solidFill>
                <a:latin typeface="+mn-lt"/>
                <a:ea typeface="+mn-ea"/>
                <a:cs typeface="+mn-cs"/>
              </a:rPr>
              <a:t>Your name w/ WWID</a:t>
            </a:r>
            <a:br>
              <a:rPr lang="en-US" sz="1200" kern="1200" dirty="0">
                <a:solidFill>
                  <a:schemeClr val="tx1"/>
                </a:solidFill>
                <a:latin typeface="+mn-lt"/>
                <a:ea typeface="+mn-ea"/>
                <a:cs typeface="+mn-cs"/>
              </a:rPr>
            </a:br>
            <a:r>
              <a:rPr lang="en-US" sz="1200" kern="1200" dirty="0">
                <a:solidFill>
                  <a:schemeClr val="tx1"/>
                </a:solidFill>
                <a:latin typeface="+mn-lt"/>
                <a:ea typeface="+mn-ea"/>
                <a:cs typeface="+mn-cs"/>
              </a:rPr>
              <a:t>Your address</a:t>
            </a:r>
            <a:endParaRPr lang="en-US" sz="2800" dirty="0"/>
          </a:p>
        </p:txBody>
      </p:sp>
      <p:sp>
        <p:nvSpPr>
          <p:cNvPr id="6" name="TextBox 5">
            <a:extLst>
              <a:ext uri="{FF2B5EF4-FFF2-40B4-BE49-F238E27FC236}">
                <a16:creationId xmlns:a16="http://schemas.microsoft.com/office/drawing/2014/main" id="{BA4CA68D-B1B8-4DC6-9C19-8547305326BD}"/>
              </a:ext>
            </a:extLst>
          </p:cNvPr>
          <p:cNvSpPr txBox="1"/>
          <p:nvPr/>
        </p:nvSpPr>
        <p:spPr>
          <a:xfrm>
            <a:off x="8827222" y="4001862"/>
            <a:ext cx="2177833" cy="738664"/>
          </a:xfrm>
          <a:prstGeom prst="rect">
            <a:avLst/>
          </a:prstGeom>
          <a:noFill/>
        </p:spPr>
        <p:txBody>
          <a:bodyPr wrap="square" rtlCol="0">
            <a:spAutoFit/>
          </a:bodyPr>
          <a:lstStyle/>
          <a:p>
            <a:pPr defTabSz="530352">
              <a:spcAft>
                <a:spcPts val="600"/>
              </a:spcAft>
            </a:pPr>
            <a:r>
              <a:rPr lang="en-US" sz="1400" b="1" kern="1200" dirty="0">
                <a:solidFill>
                  <a:schemeClr val="tx1"/>
                </a:solidFill>
                <a:latin typeface="+mn-lt"/>
                <a:ea typeface="+mn-ea"/>
                <a:cs typeface="+mn-cs"/>
              </a:rPr>
              <a:t>OCU</a:t>
            </a:r>
            <a:br>
              <a:rPr lang="en-US" sz="1400" b="1" kern="1200" dirty="0">
                <a:solidFill>
                  <a:schemeClr val="tx1"/>
                </a:solidFill>
                <a:latin typeface="+mn-lt"/>
                <a:ea typeface="+mn-ea"/>
                <a:cs typeface="+mn-cs"/>
              </a:rPr>
            </a:br>
            <a:r>
              <a:rPr lang="en-US" sz="1400" b="1" kern="1200" dirty="0">
                <a:solidFill>
                  <a:schemeClr val="tx1"/>
                </a:solidFill>
                <a:latin typeface="+mn-lt"/>
                <a:ea typeface="+mn-ea"/>
                <a:cs typeface="+mn-cs"/>
              </a:rPr>
              <a:t>PO box</a:t>
            </a:r>
            <a:br>
              <a:rPr lang="en-US" sz="1400" b="1" kern="1200" dirty="0">
                <a:solidFill>
                  <a:schemeClr val="tx1"/>
                </a:solidFill>
                <a:latin typeface="+mn-lt"/>
                <a:ea typeface="+mn-ea"/>
                <a:cs typeface="+mn-cs"/>
              </a:rPr>
            </a:br>
            <a:r>
              <a:rPr lang="en-US" sz="1400" b="1" kern="1200" dirty="0">
                <a:solidFill>
                  <a:schemeClr val="tx1"/>
                </a:solidFill>
                <a:latin typeface="+mn-lt"/>
                <a:ea typeface="+mn-ea"/>
                <a:cs typeface="+mn-cs"/>
              </a:rPr>
              <a:t>Elizabethtown, IN </a:t>
            </a:r>
            <a:endParaRPr lang="en-US" sz="2000" b="1" dirty="0"/>
          </a:p>
        </p:txBody>
      </p:sp>
      <p:sp>
        <p:nvSpPr>
          <p:cNvPr id="7" name="TextBox 6">
            <a:extLst>
              <a:ext uri="{FF2B5EF4-FFF2-40B4-BE49-F238E27FC236}">
                <a16:creationId xmlns:a16="http://schemas.microsoft.com/office/drawing/2014/main" id="{9168FDA2-6ED7-4A10-933B-17215ADB6F55}"/>
              </a:ext>
            </a:extLst>
          </p:cNvPr>
          <p:cNvSpPr txBox="1"/>
          <p:nvPr/>
        </p:nvSpPr>
        <p:spPr>
          <a:xfrm>
            <a:off x="4905052" y="2808330"/>
            <a:ext cx="2169962" cy="3115340"/>
          </a:xfrm>
          <a:prstGeom prst="rect">
            <a:avLst/>
          </a:prstGeom>
          <a:noFill/>
          <a:ln w="19050">
            <a:solidFill>
              <a:srgbClr val="FF0000"/>
            </a:solidFill>
          </a:ln>
        </p:spPr>
        <p:txBody>
          <a:bodyPr wrap="square" rtlCol="0">
            <a:spAutoFit/>
          </a:bodyPr>
          <a:lstStyle/>
          <a:p>
            <a:pPr defTabSz="530352">
              <a:spcAft>
                <a:spcPts val="600"/>
              </a:spcAft>
            </a:pPr>
            <a:r>
              <a:rPr lang="en-US" sz="1100" b="1" kern="1200" dirty="0">
                <a:solidFill>
                  <a:schemeClr val="tx1"/>
                </a:solidFill>
                <a:latin typeface="+mn-lt"/>
                <a:ea typeface="+mn-ea"/>
                <a:cs typeface="+mn-cs"/>
              </a:rPr>
              <a:t>This label needs to be on the envelope.</a:t>
            </a:r>
          </a:p>
          <a:p>
            <a:pPr defTabSz="530352">
              <a:spcAft>
                <a:spcPts val="600"/>
              </a:spcAft>
            </a:pPr>
            <a:r>
              <a:rPr lang="en-US" sz="1100" b="1" kern="1200" dirty="0">
                <a:solidFill>
                  <a:schemeClr val="tx1"/>
                </a:solidFill>
                <a:latin typeface="+mn-lt"/>
                <a:ea typeface="+mn-ea"/>
                <a:cs typeface="+mn-cs"/>
              </a:rPr>
              <a:t>When the envelopes are collected from Elizabethtown, they are compared to the members in good standing list in order to make sure there is only one envelope per dues paying member in good standing.  </a:t>
            </a:r>
          </a:p>
          <a:p>
            <a:pPr defTabSz="530352">
              <a:spcAft>
                <a:spcPts val="600"/>
              </a:spcAft>
            </a:pPr>
            <a:endParaRPr lang="en-US" sz="1100" kern="1200" dirty="0">
              <a:solidFill>
                <a:schemeClr val="tx1"/>
              </a:solidFill>
              <a:latin typeface="+mn-lt"/>
              <a:ea typeface="+mn-ea"/>
              <a:cs typeface="+mn-cs"/>
            </a:endParaRPr>
          </a:p>
          <a:p>
            <a:pPr defTabSz="530352">
              <a:spcAft>
                <a:spcPts val="600"/>
              </a:spcAft>
            </a:pPr>
            <a:r>
              <a:rPr lang="en-US" sz="1100" b="1" kern="1200" dirty="0">
                <a:solidFill>
                  <a:srgbClr val="800000"/>
                </a:solidFill>
                <a:latin typeface="+mn-lt"/>
                <a:ea typeface="+mn-ea"/>
                <a:cs typeface="+mn-cs"/>
              </a:rPr>
              <a:t>THE ENVELOPES ARE NOT OPENED UNTIL ALL ARE VERIFIED ON THE LIST.  </a:t>
            </a:r>
          </a:p>
          <a:p>
            <a:pPr defTabSz="530352">
              <a:spcAft>
                <a:spcPts val="600"/>
              </a:spcAft>
            </a:pPr>
            <a:endParaRPr lang="en-US" sz="1044" kern="1200" dirty="0">
              <a:solidFill>
                <a:schemeClr val="tx1"/>
              </a:solidFill>
              <a:latin typeface="+mn-lt"/>
              <a:ea typeface="+mn-ea"/>
              <a:cs typeface="+mn-cs"/>
            </a:endParaRPr>
          </a:p>
          <a:p>
            <a:pPr>
              <a:spcAft>
                <a:spcPts val="600"/>
              </a:spcAft>
            </a:pPr>
            <a:endParaRPr lang="en-US" dirty="0"/>
          </a:p>
        </p:txBody>
      </p:sp>
      <p:cxnSp>
        <p:nvCxnSpPr>
          <p:cNvPr id="9" name="Straight Arrow Connector 8">
            <a:extLst>
              <a:ext uri="{FF2B5EF4-FFF2-40B4-BE49-F238E27FC236}">
                <a16:creationId xmlns:a16="http://schemas.microsoft.com/office/drawing/2014/main" id="{1FDFB0A3-2AFD-4635-BA95-8CBE9A4FE4E7}"/>
              </a:ext>
            </a:extLst>
          </p:cNvPr>
          <p:cNvCxnSpPr>
            <a:cxnSpLocks/>
          </p:cNvCxnSpPr>
          <p:nvPr/>
        </p:nvCxnSpPr>
        <p:spPr>
          <a:xfrm>
            <a:off x="6681537" y="2958722"/>
            <a:ext cx="955580" cy="49574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8879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8ADB1E-44F2-41DF-8948-E0E46EEBF573}"/>
              </a:ext>
            </a:extLst>
          </p:cNvPr>
          <p:cNvSpPr>
            <a:spLocks noGrp="1"/>
          </p:cNvSpPr>
          <p:nvPr>
            <p:ph type="ctrTitle"/>
          </p:nvPr>
        </p:nvSpPr>
        <p:spPr>
          <a:xfrm>
            <a:off x="1371599" y="294538"/>
            <a:ext cx="9895951" cy="1033669"/>
          </a:xfrm>
        </p:spPr>
        <p:txBody>
          <a:bodyPr vert="horz" lIns="91440" tIns="45720" rIns="91440" bIns="45720" rtlCol="0" anchor="ctr">
            <a:normAutofit/>
          </a:bodyPr>
          <a:lstStyle/>
          <a:p>
            <a:pPr algn="l"/>
            <a:r>
              <a:rPr lang="en-US" sz="4000" kern="1200">
                <a:solidFill>
                  <a:srgbClr val="FFFFFF"/>
                </a:solidFill>
                <a:latin typeface="+mj-lt"/>
                <a:ea typeface="+mj-ea"/>
                <a:cs typeface="+mj-cs"/>
              </a:rPr>
              <a:t>And the winner is ….</a:t>
            </a:r>
          </a:p>
        </p:txBody>
      </p:sp>
      <p:sp>
        <p:nvSpPr>
          <p:cNvPr id="3" name="Subtitle 2">
            <a:extLst>
              <a:ext uri="{FF2B5EF4-FFF2-40B4-BE49-F238E27FC236}">
                <a16:creationId xmlns:a16="http://schemas.microsoft.com/office/drawing/2014/main" id="{F5CBFF40-7FAE-4D31-9570-84BB30BDE94D}"/>
              </a:ext>
            </a:extLst>
          </p:cNvPr>
          <p:cNvSpPr>
            <a:spLocks noGrp="1"/>
          </p:cNvSpPr>
          <p:nvPr>
            <p:ph type="subTitle" idx="1"/>
          </p:nvPr>
        </p:nvSpPr>
        <p:spPr>
          <a:xfrm>
            <a:off x="1371599" y="2318197"/>
            <a:ext cx="9724031" cy="3683358"/>
          </a:xfrm>
        </p:spPr>
        <p:txBody>
          <a:bodyPr vert="horz" lIns="91440" tIns="45720" rIns="91440" bIns="45720" rtlCol="0" anchor="ctr">
            <a:normAutofit/>
          </a:bodyPr>
          <a:lstStyle/>
          <a:p>
            <a:pPr marL="342900" indent="-228600" algn="l">
              <a:buFont typeface="Arial" panose="020B0604020202020204" pitchFamily="34" charset="0"/>
              <a:buChar char="•"/>
            </a:pPr>
            <a:r>
              <a:rPr lang="en-US" sz="2000" dirty="0"/>
              <a:t>The ballot envelopes are removed from the return envelopes and placed in a pile.  They should be sealed with no outer markings. </a:t>
            </a:r>
          </a:p>
          <a:p>
            <a:pPr marL="342900" indent="-228600" algn="l">
              <a:buFont typeface="Arial" panose="020B0604020202020204" pitchFamily="34" charset="0"/>
              <a:buChar char="•"/>
            </a:pPr>
            <a:r>
              <a:rPr lang="en-US" sz="2000" dirty="0"/>
              <a:t>The return envelopes are bundled and put away with the list per federal DOL guidelines.  </a:t>
            </a:r>
          </a:p>
          <a:p>
            <a:pPr marL="342900" indent="-228600" algn="l">
              <a:buFont typeface="Arial" panose="020B0604020202020204" pitchFamily="34" charset="0"/>
              <a:buChar char="•"/>
            </a:pPr>
            <a:r>
              <a:rPr lang="en-US" sz="2000" dirty="0"/>
              <a:t>The ballot envelopes are opened, and ballots are separated by office.</a:t>
            </a:r>
          </a:p>
          <a:p>
            <a:pPr marL="342900" indent="-228600" algn="l">
              <a:buFont typeface="Arial" panose="020B0604020202020204" pitchFamily="34" charset="0"/>
              <a:buChar char="•"/>
            </a:pPr>
            <a:r>
              <a:rPr lang="en-US" sz="2000" dirty="0"/>
              <a:t>The ballots are then counted by at least three different committee members and tallied for each nominee to declare a winner.</a:t>
            </a:r>
          </a:p>
        </p:txBody>
      </p:sp>
      <p:pic>
        <p:nvPicPr>
          <p:cNvPr id="5" name="Picture 4" descr="A red white and blue button&#10;&#10;Description automatically generated">
            <a:extLst>
              <a:ext uri="{FF2B5EF4-FFF2-40B4-BE49-F238E27FC236}">
                <a16:creationId xmlns:a16="http://schemas.microsoft.com/office/drawing/2014/main" id="{3EBB23A8-21F6-908A-45BD-25814EF94709}"/>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027553" y="96724"/>
            <a:ext cx="1380168" cy="1439038"/>
          </a:xfrm>
          <a:prstGeom prst="rect">
            <a:avLst/>
          </a:prstGeom>
        </p:spPr>
      </p:pic>
    </p:spTree>
    <p:extLst>
      <p:ext uri="{BB962C8B-B14F-4D97-AF65-F5344CB8AC3E}">
        <p14:creationId xmlns:p14="http://schemas.microsoft.com/office/powerpoint/2010/main" val="10311472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3129</TotalTime>
  <Words>813</Words>
  <Application>Microsoft Office PowerPoint</Application>
  <PresentationFormat>Widescreen</PresentationFormat>
  <Paragraphs>59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  Election Committee  Logan Mayer (Chairperson) Nathan Simcox Angela Johnson Greg Lynch Jana Kelly  </vt:lpstr>
      <vt:lpstr>Why voting matters…..</vt:lpstr>
      <vt:lpstr>How the voting process works…</vt:lpstr>
      <vt:lpstr>Ballot Assembly and Mailings</vt:lpstr>
      <vt:lpstr>Why is your name on your return envelope</vt:lpstr>
      <vt:lpstr>And the winner is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Tiffany D Morgan</dc:creator>
  <cp:lastModifiedBy>Krista S Dickinson</cp:lastModifiedBy>
  <cp:revision>31</cp:revision>
  <dcterms:created xsi:type="dcterms:W3CDTF">2020-05-18T11:47:41Z</dcterms:created>
  <dcterms:modified xsi:type="dcterms:W3CDTF">2026-03-23T19:04:47Z</dcterms:modified>
</cp:coreProperties>
</file>